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3" r:id="rId6"/>
    <p:sldId id="285" r:id="rId7"/>
    <p:sldId id="286" r:id="rId8"/>
    <p:sldId id="298" r:id="rId9"/>
    <p:sldId id="299" r:id="rId10"/>
    <p:sldId id="288" r:id="rId11"/>
    <p:sldId id="289" r:id="rId12"/>
    <p:sldId id="290" r:id="rId13"/>
    <p:sldId id="291" r:id="rId14"/>
    <p:sldId id="292" r:id="rId15"/>
    <p:sldId id="293" r:id="rId16"/>
    <p:sldId id="294" r:id="rId17"/>
    <p:sldId id="300" r:id="rId18"/>
    <p:sldId id="297" r:id="rId19"/>
    <p:sldId id="30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619" autoAdjust="0"/>
  </p:normalViewPr>
  <p:slideViewPr>
    <p:cSldViewPr snapToGrid="0">
      <p:cViewPr varScale="1">
        <p:scale>
          <a:sx n="85" d="100"/>
          <a:sy n="85" d="100"/>
        </p:scale>
        <p:origin x="82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7/12/2024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60000"/>
                <a:lumOff val="40000"/>
              </a:schemeClr>
            </a:gs>
            <a:gs pos="14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7/12/2024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localhost:8891/notebooks/Python%20for%20Data%20Analysis/Project/old/p2-Copy1.ipynb#Q6)-Create-a-new-column-that-is-the-ratio-of-Self-Citations-to-Total-Citations.-What-is-the-maximum-value-for-this-new-column,-and-which-country-has-the-highest-ratio?-[NB:-This-function-should-return-a-tuple-with-the-name-of-the-country-and-the-ratio.]"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5"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7" y="1420484"/>
            <a:ext cx="4100418" cy="4017033"/>
          </a:xfrm>
        </p:spPr>
        <p:txBody>
          <a:bodyPr>
            <a:normAutofit fontScale="90000"/>
          </a:bodyPr>
          <a:lstStyle/>
          <a:p>
            <a:pPr marL="571500" indent="-571500" algn="l">
              <a:buFont typeface="Wingdings" panose="05000000000000000000" pitchFamily="2" charset="2"/>
              <a:buChar char="Ø"/>
            </a:pPr>
            <a:r>
              <a:rPr lang="en-US" sz="4400" dirty="0"/>
              <a:t>    </a:t>
            </a:r>
            <a:br>
              <a:rPr lang="en-US" sz="4400" dirty="0"/>
            </a:br>
            <a:br>
              <a:rPr lang="en-US" sz="4400" dirty="0"/>
            </a:br>
            <a:br>
              <a:rPr lang="en-US" sz="4400" dirty="0"/>
            </a:br>
            <a:br>
              <a:rPr lang="en-US" sz="4400" dirty="0"/>
            </a:br>
            <a:br>
              <a:rPr lang="en-US" sz="4400" dirty="0"/>
            </a:br>
            <a:br>
              <a:rPr lang="en-US" sz="4400" dirty="0"/>
            </a:br>
            <a:r>
              <a:rPr lang="en-US" sz="4000" dirty="0">
                <a:solidFill>
                  <a:schemeClr val="accent3">
                    <a:lumMod val="40000"/>
                    <a:lumOff val="60000"/>
                  </a:schemeClr>
                </a:solidFill>
                <a:latin typeface="Bernard MT Condensed" panose="02050806060905020404" pitchFamily="18" charset="0"/>
              </a:rPr>
              <a:t>Python for Data   </a:t>
            </a:r>
            <a:br>
              <a:rPr lang="en-US" sz="4000" dirty="0">
                <a:solidFill>
                  <a:schemeClr val="accent3">
                    <a:lumMod val="40000"/>
                    <a:lumOff val="60000"/>
                  </a:schemeClr>
                </a:solidFill>
                <a:latin typeface="Bernard MT Condensed" panose="02050806060905020404" pitchFamily="18" charset="0"/>
              </a:rPr>
            </a:br>
            <a:r>
              <a:rPr lang="en-US" sz="4000" dirty="0">
                <a:solidFill>
                  <a:schemeClr val="accent3">
                    <a:lumMod val="40000"/>
                    <a:lumOff val="60000"/>
                  </a:schemeClr>
                </a:solidFill>
                <a:latin typeface="Bernard MT Condensed" panose="02050806060905020404" pitchFamily="18" charset="0"/>
              </a:rPr>
              <a:t>    Analytics- </a:t>
            </a:r>
            <a:br>
              <a:rPr lang="en-US" sz="4000" dirty="0">
                <a:solidFill>
                  <a:schemeClr val="accent3">
                    <a:lumMod val="40000"/>
                    <a:lumOff val="60000"/>
                  </a:schemeClr>
                </a:solidFill>
                <a:latin typeface="Bernard MT Condensed" panose="02050806060905020404" pitchFamily="18" charset="0"/>
              </a:rPr>
            </a:br>
            <a:r>
              <a:rPr lang="en-US" sz="4000" dirty="0">
                <a:solidFill>
                  <a:schemeClr val="accent3">
                    <a:lumMod val="40000"/>
                    <a:lumOff val="60000"/>
                  </a:schemeClr>
                </a:solidFill>
                <a:latin typeface="Bernard MT Condensed" panose="02050806060905020404" pitchFamily="18" charset="0"/>
              </a:rPr>
              <a:t>      Project</a:t>
            </a:r>
            <a:br>
              <a:rPr lang="en-US" sz="3600" dirty="0">
                <a:solidFill>
                  <a:schemeClr val="accent3">
                    <a:lumMod val="40000"/>
                    <a:lumOff val="60000"/>
                  </a:schemeClr>
                </a:solidFill>
              </a:rPr>
            </a:br>
            <a:r>
              <a:rPr lang="en-US" sz="3600" dirty="0">
                <a:solidFill>
                  <a:schemeClr val="accent3">
                    <a:lumMod val="40000"/>
                    <a:lumOff val="60000"/>
                  </a:schemeClr>
                </a:solidFill>
              </a:rPr>
              <a:t>   </a:t>
            </a:r>
            <a:r>
              <a:rPr lang="en-US" sz="1300" dirty="0">
                <a:solidFill>
                  <a:schemeClr val="accent3">
                    <a:lumMod val="40000"/>
                    <a:lumOff val="60000"/>
                  </a:schemeClr>
                </a:solidFill>
              </a:rPr>
              <a:t>(Submission Date – 08</a:t>
            </a:r>
            <a:r>
              <a:rPr lang="en-US" sz="1300" baseline="30000" dirty="0">
                <a:solidFill>
                  <a:schemeClr val="accent3">
                    <a:lumMod val="40000"/>
                    <a:lumOff val="60000"/>
                  </a:schemeClr>
                </a:solidFill>
              </a:rPr>
              <a:t>th</a:t>
            </a:r>
            <a:r>
              <a:rPr lang="en-US" sz="1300" dirty="0">
                <a:solidFill>
                  <a:schemeClr val="accent3">
                    <a:lumMod val="40000"/>
                    <a:lumOff val="60000"/>
                  </a:schemeClr>
                </a:solidFill>
              </a:rPr>
              <a:t> Jan 2024)</a:t>
            </a:r>
            <a:br>
              <a:rPr lang="en-US" sz="4400" dirty="0">
                <a:solidFill>
                  <a:schemeClr val="accent3">
                    <a:lumMod val="40000"/>
                    <a:lumOff val="60000"/>
                  </a:schemeClr>
                </a:solidFill>
              </a:rPr>
            </a:br>
            <a:r>
              <a:rPr lang="en-US" sz="1800" dirty="0">
                <a:solidFill>
                  <a:schemeClr val="accent3">
                    <a:lumMod val="40000"/>
                    <a:lumOff val="60000"/>
                  </a:schemeClr>
                </a:solidFill>
              </a:rPr>
              <a:t>     </a:t>
            </a:r>
            <a:br>
              <a:rPr lang="en-US" sz="1800" dirty="0">
                <a:solidFill>
                  <a:schemeClr val="accent3">
                    <a:lumMod val="40000"/>
                    <a:lumOff val="60000"/>
                  </a:schemeClr>
                </a:solidFill>
              </a:rPr>
            </a:br>
            <a:br>
              <a:rPr lang="en-US" sz="1800" dirty="0">
                <a:solidFill>
                  <a:schemeClr val="accent3">
                    <a:lumMod val="40000"/>
                    <a:lumOff val="60000"/>
                  </a:schemeClr>
                </a:solidFill>
              </a:rPr>
            </a:br>
            <a:br>
              <a:rPr lang="en-US" sz="1800" dirty="0">
                <a:solidFill>
                  <a:schemeClr val="accent3">
                    <a:lumMod val="40000"/>
                    <a:lumOff val="60000"/>
                  </a:schemeClr>
                </a:solidFill>
              </a:rPr>
            </a:br>
            <a:br>
              <a:rPr lang="en-US" sz="1800" dirty="0">
                <a:solidFill>
                  <a:srgbClr val="FFC000"/>
                </a:solidFill>
              </a:rPr>
            </a:br>
            <a:r>
              <a:rPr lang="en-US" sz="1800" dirty="0">
                <a:solidFill>
                  <a:srgbClr val="FFC000"/>
                </a:solidFill>
              </a:rPr>
              <a:t>                          		</a:t>
            </a:r>
            <a:r>
              <a:rPr lang="en-US" sz="1600" dirty="0">
                <a:solidFill>
                  <a:schemeClr val="accent6">
                    <a:lumMod val="75000"/>
                  </a:schemeClr>
                </a:solidFill>
                <a:latin typeface="Bernard MT Condensed" panose="02050806060905020404" pitchFamily="18" charset="0"/>
              </a:rPr>
              <a:t>Bindiya Singh</a:t>
            </a:r>
            <a:br>
              <a:rPr lang="en-US" sz="1600" dirty="0">
                <a:solidFill>
                  <a:schemeClr val="accent6">
                    <a:lumMod val="75000"/>
                  </a:schemeClr>
                </a:solidFill>
                <a:latin typeface="Bernard MT Condensed" panose="02050806060905020404" pitchFamily="18" charset="0"/>
              </a:rPr>
            </a:br>
            <a:r>
              <a:rPr lang="en-US" sz="1600" dirty="0">
                <a:solidFill>
                  <a:schemeClr val="accent6">
                    <a:lumMod val="75000"/>
                  </a:schemeClr>
                </a:solidFill>
                <a:latin typeface="Bernard MT Condensed" panose="02050806060905020404" pitchFamily="18" charset="0"/>
              </a:rPr>
              <a:t>                                      		</a:t>
            </a:r>
            <a:br>
              <a:rPr lang="en-US" sz="1600" dirty="0"/>
            </a:br>
            <a:endParaRPr lang="en-US" sz="1600" dirty="0"/>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107996"/>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7 : </a:t>
            </a:r>
            <a:r>
              <a:rPr lang="en-US" sz="1200" b="1" i="0" dirty="0">
                <a:solidFill>
                  <a:schemeClr val="accent2">
                    <a:lumMod val="20000"/>
                    <a:lumOff val="80000"/>
                  </a:schemeClr>
                </a:solidFill>
                <a:effectLst/>
                <a:latin typeface="Helvetica Neue"/>
              </a:rPr>
              <a:t>Create a column that estimates the population using Energy Supply and Energy Supply per capita. What is the third most populous country according to this estimate? [NB: This function should return a single string value.]</a:t>
            </a:r>
          </a:p>
          <a:p>
            <a:endParaRPr lang="en-US" sz="1200" dirty="0">
              <a:solidFill>
                <a:schemeClr val="accent2">
                  <a:lumMod val="20000"/>
                  <a:lumOff val="80000"/>
                </a:schemeClr>
              </a:solidFill>
              <a:latin typeface="Helvetica Neue"/>
            </a:endParaRPr>
          </a:p>
          <a:p>
            <a:endParaRPr lang="en-US" sz="1200" i="0" dirty="0">
              <a:solidFill>
                <a:schemeClr val="accent2">
                  <a:lumMod val="20000"/>
                  <a:lumOff val="80000"/>
                </a:schemeClr>
              </a:solidFill>
              <a:effectLst/>
              <a:latin typeface="Helvetica Neue"/>
            </a:endParaRPr>
          </a:p>
          <a:p>
            <a:endParaRPr lang="en-CA" dirty="0">
              <a:solidFill>
                <a:schemeClr val="accent2">
                  <a:lumMod val="20000"/>
                  <a:lumOff val="80000"/>
                </a:schemeClr>
              </a:solidFill>
            </a:endParaRPr>
          </a:p>
        </p:txBody>
      </p:sp>
      <p:pic>
        <p:nvPicPr>
          <p:cNvPr id="7" name="Picture 6">
            <a:extLst>
              <a:ext uri="{FF2B5EF4-FFF2-40B4-BE49-F238E27FC236}">
                <a16:creationId xmlns:a16="http://schemas.microsoft.com/office/drawing/2014/main" id="{0CE7EE5A-854C-E466-8A72-79406FC3EE52}"/>
              </a:ext>
            </a:extLst>
          </p:cNvPr>
          <p:cNvPicPr>
            <a:picLocks noChangeAspect="1"/>
          </p:cNvPicPr>
          <p:nvPr/>
        </p:nvPicPr>
        <p:blipFill>
          <a:blip r:embed="rId2"/>
          <a:stretch>
            <a:fillRect/>
          </a:stretch>
        </p:blipFill>
        <p:spPr>
          <a:xfrm>
            <a:off x="5960533" y="1929673"/>
            <a:ext cx="5881843" cy="4599591"/>
          </a:xfrm>
          <a:prstGeom prst="rect">
            <a:avLst/>
          </a:prstGeom>
        </p:spPr>
      </p:pic>
      <p:sp>
        <p:nvSpPr>
          <p:cNvPr id="4" name="TextBox 3">
            <a:extLst>
              <a:ext uri="{FF2B5EF4-FFF2-40B4-BE49-F238E27FC236}">
                <a16:creationId xmlns:a16="http://schemas.microsoft.com/office/drawing/2014/main" id="{9F022169-463F-2BE9-A9B7-39EED1E38F21}"/>
              </a:ext>
            </a:extLst>
          </p:cNvPr>
          <p:cNvSpPr txBox="1"/>
          <p:nvPr/>
        </p:nvSpPr>
        <p:spPr>
          <a:xfrm>
            <a:off x="150679" y="2028616"/>
            <a:ext cx="5672666" cy="3600986"/>
          </a:xfrm>
          <a:prstGeom prst="rect">
            <a:avLst/>
          </a:prstGeom>
          <a:noFill/>
        </p:spPr>
        <p:txBody>
          <a:bodyPr wrap="square" rtlCol="0">
            <a:spAutoFit/>
          </a:bodyPr>
          <a:lstStyle/>
          <a:p>
            <a:r>
              <a:rPr lang="en-US" sz="1600" b="1" dirty="0">
                <a:solidFill>
                  <a:srgbClr val="FFC000"/>
                </a:solidFill>
                <a:latin typeface="Calibri" panose="020F0502020204030204" pitchFamily="34" charset="0"/>
                <a:ea typeface="Calibri" panose="020F0502020204030204" pitchFamily="34" charset="0"/>
                <a:cs typeface="Calibri" panose="020F0502020204030204" pitchFamily="34" charset="0"/>
              </a:rPr>
              <a:t>Key Findings:</a:t>
            </a:r>
          </a:p>
          <a:p>
            <a:endParaRPr lang="en-US" sz="1600" b="1" dirty="0">
              <a:solidFill>
                <a:srgbClr val="FFC000"/>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ü"/>
            </a:pPr>
            <a:r>
              <a:rPr lang="en-US" sz="1200" dirty="0">
                <a:latin typeface="Calibri" panose="020F0502020204030204" pitchFamily="34" charset="0"/>
                <a:ea typeface="Calibri" panose="020F0502020204030204" pitchFamily="34" charset="0"/>
                <a:cs typeface="Calibri" panose="020F0502020204030204" pitchFamily="34" charset="0"/>
              </a:rPr>
              <a:t>China is at first position followed by India and then United states.</a:t>
            </a:r>
            <a:r>
              <a:rPr lang="en-US" sz="1200" b="0" i="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latin typeface="Calibri" panose="020F0502020204030204" pitchFamily="34" charset="0"/>
              <a:ea typeface="Calibri" panose="020F0502020204030204" pitchFamily="34" charset="0"/>
              <a:cs typeface="Calibri" panose="020F0502020204030204" pitchFamily="34" charset="0"/>
            </a:endParaRPr>
          </a:p>
          <a:p>
            <a:endParaRPr lang="en-US" sz="14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endParaRPr>
          </a:p>
          <a:p>
            <a:r>
              <a:rPr lang="en-US" sz="16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Recommendations:</a:t>
            </a:r>
          </a:p>
          <a:p>
            <a:endParaRPr lang="en-US" sz="16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ü"/>
            </a:pPr>
            <a:r>
              <a:rPr lang="en-US" sz="1200" b="1" i="0" dirty="0">
                <a:effectLst/>
                <a:latin typeface="Calibri" panose="020F0502020204030204" pitchFamily="34" charset="0"/>
                <a:ea typeface="Calibri" panose="020F0502020204030204" pitchFamily="34" charset="0"/>
                <a:cs typeface="Calibri" panose="020F0502020204030204" pitchFamily="34" charset="0"/>
              </a:rPr>
              <a:t>Energy Efficiency Programs: </a:t>
            </a:r>
            <a:r>
              <a:rPr lang="en-US" sz="1200" b="0" i="0" dirty="0">
                <a:effectLst/>
                <a:latin typeface="Calibri" panose="020F0502020204030204" pitchFamily="34" charset="0"/>
                <a:ea typeface="Calibri" panose="020F0502020204030204" pitchFamily="34" charset="0"/>
                <a:cs typeface="Calibri" panose="020F0502020204030204" pitchFamily="34" charset="0"/>
              </a:rPr>
              <a:t>The countries with higher population estimates should  implement energy efficiency programs to optimize energy consumption. This can help in sustaining the higher population without excessively increasing the demand for energy resources.</a:t>
            </a:r>
          </a:p>
          <a:p>
            <a:endParaRPr lang="en-US" sz="1200" b="0" i="0" dirty="0">
              <a:effectLst/>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Example-Weatherization programs: Improving insulation, sealing leaks, 	and upgrading windows to reduce heating and cooling energy needs.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ü"/>
            </a:pPr>
            <a:r>
              <a:rPr lang="en-US" sz="1200" b="1" i="0" dirty="0">
                <a:effectLst/>
                <a:latin typeface="Söhne"/>
              </a:rPr>
              <a:t>Public Awareness Campaigns:</a:t>
            </a:r>
            <a:r>
              <a:rPr lang="en-US" sz="1200" b="0" i="0" dirty="0">
                <a:effectLst/>
                <a:latin typeface="Söhne"/>
              </a:rPr>
              <a:t> Educate the public about the importance of energy conservation and provide tips on reducing energy consumption in daily activities.</a:t>
            </a:r>
            <a:endParaRPr lang="en-US" sz="1200" dirty="0">
              <a:latin typeface="Calibri" panose="020F0502020204030204" pitchFamily="34" charset="0"/>
              <a:ea typeface="Calibri" panose="020F0502020204030204" pitchFamily="34" charset="0"/>
              <a:cs typeface="Calibri" panose="020F0502020204030204" pitchFamily="34" charset="0"/>
            </a:endParaRPr>
          </a:p>
          <a:p>
            <a:endParaRPr lang="en-CA" dirty="0"/>
          </a:p>
        </p:txBody>
      </p:sp>
    </p:spTree>
    <p:extLst>
      <p:ext uri="{BB962C8B-B14F-4D97-AF65-F5344CB8AC3E}">
        <p14:creationId xmlns:p14="http://schemas.microsoft.com/office/powerpoint/2010/main" val="2181840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35527" y="956733"/>
            <a:ext cx="11720946" cy="1292662"/>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8 : </a:t>
            </a:r>
            <a:r>
              <a:rPr lang="en-US" sz="1200" b="1" i="0" dirty="0">
                <a:solidFill>
                  <a:schemeClr val="accent2">
                    <a:lumMod val="20000"/>
                    <a:lumOff val="80000"/>
                  </a:schemeClr>
                </a:solidFill>
                <a:effectLst/>
                <a:latin typeface="Helvetica Neue"/>
              </a:rPr>
              <a:t>Create a column that estimates the number of citable documents per person. What is the correlation between the number of citable documents per capita and the energy supply per capita? Use the “.</a:t>
            </a:r>
            <a:r>
              <a:rPr lang="en-US" sz="1200" b="1" dirty="0" err="1">
                <a:solidFill>
                  <a:schemeClr val="accent2">
                    <a:lumMod val="20000"/>
                    <a:lumOff val="80000"/>
                  </a:schemeClr>
                </a:solidFill>
                <a:latin typeface="Helvetica Neue"/>
              </a:rPr>
              <a:t>c</a:t>
            </a:r>
            <a:r>
              <a:rPr lang="en-US" sz="1200" b="1" i="0" dirty="0" err="1">
                <a:solidFill>
                  <a:schemeClr val="accent2">
                    <a:lumMod val="20000"/>
                    <a:lumOff val="80000"/>
                  </a:schemeClr>
                </a:solidFill>
                <a:effectLst/>
                <a:latin typeface="Helvetica Neue"/>
              </a:rPr>
              <a:t>orr</a:t>
            </a:r>
            <a:r>
              <a:rPr lang="en-US" sz="1200" b="1" i="0" dirty="0">
                <a:solidFill>
                  <a:schemeClr val="accent2">
                    <a:lumMod val="20000"/>
                    <a:lumOff val="80000"/>
                  </a:schemeClr>
                </a:solidFill>
                <a:effectLst/>
                <a:latin typeface="Helvetica Neue"/>
              </a:rPr>
              <a:t>()” method, (Pearson's correlation). [NB: This function should return a single number.] Plot to visualize the relationship between Energy Supply per Capita vs. Citable docs per Capita.</a:t>
            </a:r>
          </a:p>
          <a:p>
            <a:endParaRPr lang="en-US" sz="1200" dirty="0">
              <a:solidFill>
                <a:schemeClr val="accent2">
                  <a:lumMod val="20000"/>
                  <a:lumOff val="80000"/>
                </a:schemeClr>
              </a:solidFill>
              <a:latin typeface="Helvetica Neue"/>
            </a:endParaRPr>
          </a:p>
          <a:p>
            <a:endParaRPr lang="en-US" sz="1200" i="0" dirty="0">
              <a:solidFill>
                <a:schemeClr val="accent2">
                  <a:lumMod val="20000"/>
                  <a:lumOff val="80000"/>
                </a:schemeClr>
              </a:solidFill>
              <a:effectLst/>
              <a:latin typeface="Helvetica Neue"/>
            </a:endParaRPr>
          </a:p>
          <a:p>
            <a:endParaRPr lang="en-CA" dirty="0">
              <a:solidFill>
                <a:schemeClr val="accent2">
                  <a:lumMod val="20000"/>
                  <a:lumOff val="80000"/>
                </a:schemeClr>
              </a:solidFill>
            </a:endParaRPr>
          </a:p>
        </p:txBody>
      </p:sp>
      <p:sp>
        <p:nvSpPr>
          <p:cNvPr id="6" name="TextBox 5">
            <a:extLst>
              <a:ext uri="{FF2B5EF4-FFF2-40B4-BE49-F238E27FC236}">
                <a16:creationId xmlns:a16="http://schemas.microsoft.com/office/drawing/2014/main" id="{6C503D60-397C-55E3-37E5-F8C5110548B4}"/>
              </a:ext>
            </a:extLst>
          </p:cNvPr>
          <p:cNvSpPr txBox="1"/>
          <p:nvPr/>
        </p:nvSpPr>
        <p:spPr>
          <a:xfrm>
            <a:off x="323273" y="3620655"/>
            <a:ext cx="11480800" cy="1323439"/>
          </a:xfrm>
          <a:prstGeom prst="rect">
            <a:avLst/>
          </a:prstGeom>
          <a:noFill/>
        </p:spPr>
        <p:txBody>
          <a:bodyPr wrap="square" rtlCol="0">
            <a:spAutoFit/>
          </a:bodyPr>
          <a:lstStyle/>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US" sz="1200" b="1" dirty="0">
              <a:solidFill>
                <a:schemeClr val="accent3">
                  <a:lumMod val="20000"/>
                  <a:lumOff val="80000"/>
                </a:schemeClr>
              </a:solidFill>
              <a:latin typeface="Helvetica Neue"/>
            </a:endParaRPr>
          </a:p>
          <a:p>
            <a:endParaRPr lang="en-US" sz="1200" b="1" i="0" dirty="0">
              <a:solidFill>
                <a:schemeClr val="accent3">
                  <a:lumMod val="20000"/>
                  <a:lumOff val="80000"/>
                </a:schemeClr>
              </a:solidFill>
              <a:effectLst/>
              <a:latin typeface="Helvetica Neue"/>
            </a:endParaRPr>
          </a:p>
          <a:p>
            <a:endParaRPr lang="en-CA" sz="1600" dirty="0">
              <a:solidFill>
                <a:srgbClr val="FFC000"/>
              </a:solidFill>
            </a:endParaRPr>
          </a:p>
          <a:p>
            <a:endParaRPr lang="en-CA" sz="1600" dirty="0">
              <a:solidFill>
                <a:srgbClr val="FFC000"/>
              </a:solidFill>
            </a:endParaRPr>
          </a:p>
        </p:txBody>
      </p:sp>
      <p:pic>
        <p:nvPicPr>
          <p:cNvPr id="8" name="Picture 7">
            <a:extLst>
              <a:ext uri="{FF2B5EF4-FFF2-40B4-BE49-F238E27FC236}">
                <a16:creationId xmlns:a16="http://schemas.microsoft.com/office/drawing/2014/main" id="{9F2F48B6-DEA3-C76B-57DC-9F1148905748}"/>
              </a:ext>
            </a:extLst>
          </p:cNvPr>
          <p:cNvPicPr>
            <a:picLocks noChangeAspect="1"/>
          </p:cNvPicPr>
          <p:nvPr/>
        </p:nvPicPr>
        <p:blipFill>
          <a:blip r:embed="rId2"/>
          <a:stretch>
            <a:fillRect/>
          </a:stretch>
        </p:blipFill>
        <p:spPr>
          <a:xfrm>
            <a:off x="6096000" y="1871776"/>
            <a:ext cx="5576047" cy="4663844"/>
          </a:xfrm>
          <a:prstGeom prst="rect">
            <a:avLst/>
          </a:prstGeom>
        </p:spPr>
      </p:pic>
      <p:sp>
        <p:nvSpPr>
          <p:cNvPr id="4" name="TextBox 3">
            <a:extLst>
              <a:ext uri="{FF2B5EF4-FFF2-40B4-BE49-F238E27FC236}">
                <a16:creationId xmlns:a16="http://schemas.microsoft.com/office/drawing/2014/main" id="{33A6D22D-B0CC-DF4C-0132-ACB44F873E51}"/>
              </a:ext>
            </a:extLst>
          </p:cNvPr>
          <p:cNvSpPr txBox="1"/>
          <p:nvPr/>
        </p:nvSpPr>
        <p:spPr>
          <a:xfrm>
            <a:off x="235528" y="2057400"/>
            <a:ext cx="5728446" cy="2893100"/>
          </a:xfrm>
          <a:prstGeom prst="rect">
            <a:avLst/>
          </a:prstGeom>
          <a:noFill/>
        </p:spPr>
        <p:txBody>
          <a:bodyPr wrap="square" rtlCol="0">
            <a:spAutoFit/>
          </a:bodyPr>
          <a:lstStyle/>
          <a:p>
            <a:r>
              <a:rPr lang="en-US" sz="1400" b="1" dirty="0">
                <a:solidFill>
                  <a:srgbClr val="FFC000"/>
                </a:solidFill>
                <a:latin typeface="Söhne"/>
              </a:rPr>
              <a:t>Key Findings:</a:t>
            </a:r>
          </a:p>
          <a:p>
            <a:endParaRPr lang="en-US" sz="1400" b="1" dirty="0">
              <a:solidFill>
                <a:srgbClr val="FFC000"/>
              </a:solidFill>
              <a:latin typeface="Söhne"/>
            </a:endParaRPr>
          </a:p>
          <a:p>
            <a:pPr marL="285750" indent="-285750">
              <a:buFont typeface="Wingdings" panose="05000000000000000000" pitchFamily="2" charset="2"/>
              <a:buChar char="ü"/>
            </a:pPr>
            <a:r>
              <a:rPr lang="en-US" sz="1400" dirty="0">
                <a:latin typeface="Söhne"/>
              </a:rPr>
              <a:t>Strong positive association and High linear correlation exists between Energy Supply per capita and Citable Documents per capita and it tend to move in the same direction . </a:t>
            </a:r>
          </a:p>
          <a:p>
            <a:endParaRPr lang="en-US" sz="1400" dirty="0">
              <a:solidFill>
                <a:srgbClr val="FFC000"/>
              </a:solidFill>
              <a:latin typeface="Söhne"/>
            </a:endParaRPr>
          </a:p>
          <a:p>
            <a:endParaRPr lang="en-US" sz="1400" dirty="0">
              <a:solidFill>
                <a:srgbClr val="FFC000"/>
              </a:solidFill>
              <a:latin typeface="Söhne"/>
            </a:endParaRPr>
          </a:p>
          <a:p>
            <a:r>
              <a:rPr lang="en-US" sz="1400" b="1" dirty="0">
                <a:solidFill>
                  <a:srgbClr val="FFC000"/>
                </a:solidFill>
                <a:latin typeface="Söhne"/>
              </a:rPr>
              <a:t>Recom</a:t>
            </a:r>
            <a:r>
              <a:rPr lang="en-US" sz="1400" b="1" i="0" dirty="0">
                <a:solidFill>
                  <a:srgbClr val="FFC000"/>
                </a:solidFill>
                <a:effectLst/>
                <a:latin typeface="Söhne"/>
              </a:rPr>
              <a:t>mendation:</a:t>
            </a:r>
          </a:p>
          <a:p>
            <a:endParaRPr lang="en-US" sz="1400" i="0" dirty="0">
              <a:solidFill>
                <a:srgbClr val="FFC000"/>
              </a:solidFill>
              <a:effectLst/>
              <a:latin typeface="Söhne"/>
            </a:endParaRPr>
          </a:p>
          <a:p>
            <a:pPr marL="285750" indent="-285750">
              <a:buFont typeface="Wingdings" panose="05000000000000000000" pitchFamily="2" charset="2"/>
              <a:buChar char="ü"/>
            </a:pPr>
            <a:r>
              <a:rPr lang="en-US" sz="1400" i="0" dirty="0">
                <a:effectLst/>
                <a:latin typeface="Söhne"/>
              </a:rPr>
              <a:t>Positive correlation between Energy Supply per capita and Citable documents per capita </a:t>
            </a:r>
            <a:r>
              <a:rPr lang="en-US" sz="1400" i="0" dirty="0">
                <a:effectLst/>
                <a:latin typeface="Söhne"/>
                <a:ea typeface="Calibri" panose="020F0502020204030204" pitchFamily="34" charset="0"/>
                <a:cs typeface="Calibri" panose="020F0502020204030204" pitchFamily="34" charset="0"/>
              </a:rPr>
              <a:t>can be valuable for countries seeking to enhance their global competitiveness in research, innovation, and sustainable energy development.</a:t>
            </a:r>
          </a:p>
        </p:txBody>
      </p:sp>
    </p:spTree>
    <p:extLst>
      <p:ext uri="{BB962C8B-B14F-4D97-AF65-F5344CB8AC3E}">
        <p14:creationId xmlns:p14="http://schemas.microsoft.com/office/powerpoint/2010/main" val="233994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35527" y="956733"/>
            <a:ext cx="5860473" cy="1846659"/>
          </a:xfrm>
          <a:prstGeom prst="rect">
            <a:avLst/>
          </a:prstGeom>
          <a:noFill/>
        </p:spPr>
        <p:txBody>
          <a:bodyPr wrap="square" rtlCol="0">
            <a:spAutoFit/>
          </a:bodyPr>
          <a:lstStyle/>
          <a:p>
            <a:pPr algn="l"/>
            <a:endParaRPr lang="en-US" sz="1200" b="1" i="0" dirty="0">
              <a:solidFill>
                <a:schemeClr val="accent6">
                  <a:lumMod val="60000"/>
                  <a:lumOff val="40000"/>
                </a:schemeClr>
              </a:solidFill>
              <a:effectLst/>
              <a:latin typeface="Helvetica Neue"/>
            </a:endParaRPr>
          </a:p>
          <a:p>
            <a:pPr algn="l"/>
            <a:r>
              <a:rPr lang="en-US" sz="1200" b="1" i="0" dirty="0">
                <a:solidFill>
                  <a:schemeClr val="accent6">
                    <a:lumMod val="60000"/>
                    <a:lumOff val="40000"/>
                  </a:schemeClr>
                </a:solidFill>
                <a:effectLst/>
                <a:latin typeface="Helvetica Neue"/>
              </a:rPr>
              <a:t>Question 9 : </a:t>
            </a:r>
            <a:r>
              <a:rPr lang="en-US" sz="1200" b="1" i="0" dirty="0">
                <a:solidFill>
                  <a:schemeClr val="accent2">
                    <a:lumMod val="20000"/>
                    <a:lumOff val="80000"/>
                  </a:schemeClr>
                </a:solidFill>
                <a:effectLst/>
                <a:latin typeface="Helvetica Neue"/>
              </a:rPr>
              <a:t>Create a new column with a 1 if the country's % Renewable value is at or above the median for all countries in the top 15, and a 0 if the country's % Renewable value is below the median. [NB: This function should return a series named “HighRenew” whose index is the country name sorted in ascending order of rank.]</a:t>
            </a:r>
          </a:p>
          <a:p>
            <a:endParaRPr lang="en-US" sz="1200" dirty="0">
              <a:solidFill>
                <a:schemeClr val="accent2">
                  <a:lumMod val="20000"/>
                  <a:lumOff val="80000"/>
                </a:schemeClr>
              </a:solidFill>
              <a:latin typeface="Helvetica Neue"/>
            </a:endParaRPr>
          </a:p>
          <a:p>
            <a:endParaRPr lang="en-US" sz="1200" i="0" dirty="0">
              <a:solidFill>
                <a:schemeClr val="accent2">
                  <a:lumMod val="20000"/>
                  <a:lumOff val="80000"/>
                </a:schemeClr>
              </a:solidFill>
              <a:effectLst/>
              <a:latin typeface="Helvetica Neue"/>
            </a:endParaRPr>
          </a:p>
          <a:p>
            <a:endParaRPr lang="en-CA" dirty="0">
              <a:solidFill>
                <a:schemeClr val="accent2">
                  <a:lumMod val="20000"/>
                  <a:lumOff val="80000"/>
                </a:schemeClr>
              </a:solidFill>
            </a:endParaRPr>
          </a:p>
        </p:txBody>
      </p:sp>
      <p:sp>
        <p:nvSpPr>
          <p:cNvPr id="6" name="TextBox 5">
            <a:extLst>
              <a:ext uri="{FF2B5EF4-FFF2-40B4-BE49-F238E27FC236}">
                <a16:creationId xmlns:a16="http://schemas.microsoft.com/office/drawing/2014/main" id="{6C503D60-397C-55E3-37E5-F8C5110548B4}"/>
              </a:ext>
            </a:extLst>
          </p:cNvPr>
          <p:cNvSpPr txBox="1"/>
          <p:nvPr/>
        </p:nvSpPr>
        <p:spPr>
          <a:xfrm>
            <a:off x="323273" y="3620655"/>
            <a:ext cx="11480800" cy="1323439"/>
          </a:xfrm>
          <a:prstGeom prst="rect">
            <a:avLst/>
          </a:prstGeom>
          <a:noFill/>
        </p:spPr>
        <p:txBody>
          <a:bodyPr wrap="square" rtlCol="0">
            <a:spAutoFit/>
          </a:bodyPr>
          <a:lstStyle/>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US" sz="1200" b="1" dirty="0">
              <a:solidFill>
                <a:schemeClr val="accent3">
                  <a:lumMod val="20000"/>
                  <a:lumOff val="80000"/>
                </a:schemeClr>
              </a:solidFill>
              <a:latin typeface="Helvetica Neue"/>
            </a:endParaRPr>
          </a:p>
          <a:p>
            <a:endParaRPr lang="en-US" sz="1200" b="1" i="0" dirty="0">
              <a:solidFill>
                <a:schemeClr val="accent3">
                  <a:lumMod val="20000"/>
                  <a:lumOff val="80000"/>
                </a:schemeClr>
              </a:solidFill>
              <a:effectLst/>
              <a:latin typeface="Helvetica Neue"/>
            </a:endParaRPr>
          </a:p>
          <a:p>
            <a:endParaRPr lang="en-CA" sz="1600" dirty="0">
              <a:solidFill>
                <a:srgbClr val="FFC000"/>
              </a:solidFill>
            </a:endParaRPr>
          </a:p>
          <a:p>
            <a:endParaRPr lang="en-CA" sz="1600" dirty="0">
              <a:solidFill>
                <a:srgbClr val="FFC000"/>
              </a:solidFill>
            </a:endParaRPr>
          </a:p>
        </p:txBody>
      </p:sp>
      <p:pic>
        <p:nvPicPr>
          <p:cNvPr id="5" name="Picture 4">
            <a:extLst>
              <a:ext uri="{FF2B5EF4-FFF2-40B4-BE49-F238E27FC236}">
                <a16:creationId xmlns:a16="http://schemas.microsoft.com/office/drawing/2014/main" id="{17E938DD-5DD0-CD52-9DD9-08AD4441AB82}"/>
              </a:ext>
            </a:extLst>
          </p:cNvPr>
          <p:cNvPicPr>
            <a:picLocks noChangeAspect="1"/>
          </p:cNvPicPr>
          <p:nvPr/>
        </p:nvPicPr>
        <p:blipFill>
          <a:blip r:embed="rId2"/>
          <a:stretch>
            <a:fillRect/>
          </a:stretch>
        </p:blipFill>
        <p:spPr>
          <a:xfrm>
            <a:off x="327160" y="2328334"/>
            <a:ext cx="5768840" cy="3158066"/>
          </a:xfrm>
          <a:prstGeom prst="rect">
            <a:avLst/>
          </a:prstGeom>
        </p:spPr>
      </p:pic>
      <p:sp>
        <p:nvSpPr>
          <p:cNvPr id="7" name="TextBox 6">
            <a:extLst>
              <a:ext uri="{FF2B5EF4-FFF2-40B4-BE49-F238E27FC236}">
                <a16:creationId xmlns:a16="http://schemas.microsoft.com/office/drawing/2014/main" id="{9D883333-7EE6-CA57-C96E-57E94C470DA0}"/>
              </a:ext>
            </a:extLst>
          </p:cNvPr>
          <p:cNvSpPr txBox="1"/>
          <p:nvPr/>
        </p:nvSpPr>
        <p:spPr>
          <a:xfrm>
            <a:off x="6161197" y="1127665"/>
            <a:ext cx="5860473" cy="646331"/>
          </a:xfrm>
          <a:prstGeom prst="rect">
            <a:avLst/>
          </a:prstGeom>
          <a:noFill/>
        </p:spPr>
        <p:txBody>
          <a:bodyPr wrap="square" rtlCol="0">
            <a:spAutoFit/>
          </a:bodyPr>
          <a:lstStyle/>
          <a:p>
            <a:pPr algn="just"/>
            <a:r>
              <a:rPr lang="en-US" sz="1200" b="1" i="0" dirty="0">
                <a:solidFill>
                  <a:schemeClr val="accent6">
                    <a:lumMod val="60000"/>
                    <a:lumOff val="40000"/>
                  </a:schemeClr>
                </a:solidFill>
                <a:effectLst/>
                <a:latin typeface="Helvetica Neue"/>
              </a:rPr>
              <a:t>Question 12 : </a:t>
            </a:r>
            <a:r>
              <a:rPr lang="en-US" sz="1200" b="1" i="0" dirty="0">
                <a:solidFill>
                  <a:schemeClr val="accent3">
                    <a:lumMod val="40000"/>
                    <a:lumOff val="60000"/>
                  </a:schemeClr>
                </a:solidFill>
                <a:effectLst/>
                <a:latin typeface="Helvetica Neue"/>
              </a:rPr>
              <a:t>Convert the Population Estimate series to a string with thousands separator (using commas). Do not round the results. e.g. 317615384.61538464 -&gt; 317,615,384.61538464</a:t>
            </a:r>
            <a:endParaRPr lang="en-CA" sz="1200" dirty="0"/>
          </a:p>
        </p:txBody>
      </p:sp>
      <p:pic>
        <p:nvPicPr>
          <p:cNvPr id="11" name="Picture 10">
            <a:extLst>
              <a:ext uri="{FF2B5EF4-FFF2-40B4-BE49-F238E27FC236}">
                <a16:creationId xmlns:a16="http://schemas.microsoft.com/office/drawing/2014/main" id="{3B213099-D0D7-799B-CB6E-DA9A0163A5AD}"/>
              </a:ext>
            </a:extLst>
          </p:cNvPr>
          <p:cNvPicPr>
            <a:picLocks noChangeAspect="1"/>
          </p:cNvPicPr>
          <p:nvPr/>
        </p:nvPicPr>
        <p:blipFill>
          <a:blip r:embed="rId3"/>
          <a:stretch>
            <a:fillRect/>
          </a:stretch>
        </p:blipFill>
        <p:spPr>
          <a:xfrm>
            <a:off x="6196100" y="2328333"/>
            <a:ext cx="5898134" cy="4241331"/>
          </a:xfrm>
          <a:prstGeom prst="rect">
            <a:avLst/>
          </a:prstGeom>
        </p:spPr>
      </p:pic>
      <p:sp>
        <p:nvSpPr>
          <p:cNvPr id="4" name="TextBox 3">
            <a:extLst>
              <a:ext uri="{FF2B5EF4-FFF2-40B4-BE49-F238E27FC236}">
                <a16:creationId xmlns:a16="http://schemas.microsoft.com/office/drawing/2014/main" id="{1DB71130-D646-37F2-6490-DCB9C974D766}"/>
              </a:ext>
            </a:extLst>
          </p:cNvPr>
          <p:cNvSpPr txBox="1"/>
          <p:nvPr/>
        </p:nvSpPr>
        <p:spPr>
          <a:xfrm>
            <a:off x="323273" y="5571067"/>
            <a:ext cx="5672628" cy="1477328"/>
          </a:xfrm>
          <a:prstGeom prst="rect">
            <a:avLst/>
          </a:prstGeom>
          <a:noFill/>
        </p:spPr>
        <p:txBody>
          <a:bodyPr wrap="square" rtlCol="0">
            <a:spAutoFit/>
          </a:bodyPr>
          <a:lstStyle/>
          <a:p>
            <a:r>
              <a:rPr lang="en-US" sz="12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Recommendation:</a:t>
            </a:r>
          </a:p>
          <a:p>
            <a:endParaRPr lang="en-US" sz="1200" i="0" dirty="0">
              <a:solidFill>
                <a:srgbClr val="FFC000"/>
              </a:solidFill>
              <a:effectLst/>
              <a:latin typeface="Calibri" panose="020F0502020204030204" pitchFamily="34" charset="0"/>
              <a:ea typeface="Calibri" panose="020F0502020204030204" pitchFamily="34" charset="0"/>
              <a:cs typeface="Calibri" panose="020F0502020204030204" pitchFamily="34" charset="0"/>
            </a:endParaRPr>
          </a:p>
          <a:p>
            <a:r>
              <a:rPr lang="en-US" sz="1200" i="0" dirty="0">
                <a:effectLst/>
                <a:latin typeface="Calibri" panose="020F0502020204030204" pitchFamily="34" charset="0"/>
                <a:ea typeface="Calibri" panose="020F0502020204030204" pitchFamily="34" charset="0"/>
                <a:cs typeface="Calibri" panose="020F0502020204030204" pitchFamily="34" charset="0"/>
              </a:rPr>
              <a:t>Research and Development: The countries with % Renewable value lower than median </a:t>
            </a:r>
            <a:r>
              <a:rPr lang="en-US" sz="1200" dirty="0">
                <a:latin typeface="Calibri" panose="020F0502020204030204" pitchFamily="34" charset="0"/>
                <a:ea typeface="Calibri" panose="020F0502020204030204" pitchFamily="34" charset="0"/>
                <a:cs typeface="Calibri" panose="020F0502020204030204" pitchFamily="34" charset="0"/>
              </a:rPr>
              <a:t>should a</a:t>
            </a:r>
            <a:r>
              <a:rPr lang="en-US" sz="1200" i="0" dirty="0">
                <a:effectLst/>
                <a:latin typeface="Calibri" panose="020F0502020204030204" pitchFamily="34" charset="0"/>
                <a:ea typeface="Calibri" panose="020F0502020204030204" pitchFamily="34" charset="0"/>
                <a:cs typeface="Calibri" panose="020F0502020204030204" pitchFamily="34" charset="0"/>
              </a:rPr>
              <a:t>llocate resources to research and development initiatives aimed at improving renewable energy technologies. This can involve collaboration with academic institutions, private sectors, and international organizations to foster innovation.</a:t>
            </a:r>
            <a:endParaRPr lang="en-CA" sz="1200" dirty="0">
              <a:latin typeface="Calibri" panose="020F0502020204030204" pitchFamily="34" charset="0"/>
              <a:ea typeface="Calibri" panose="020F0502020204030204" pitchFamily="34" charset="0"/>
              <a:cs typeface="Calibri" panose="020F0502020204030204" pitchFamily="34" charset="0"/>
            </a:endParaRPr>
          </a:p>
          <a:p>
            <a:endParaRPr lang="en-CA" dirty="0"/>
          </a:p>
        </p:txBody>
      </p:sp>
    </p:spTree>
    <p:extLst>
      <p:ext uri="{BB962C8B-B14F-4D97-AF65-F5344CB8AC3E}">
        <p14:creationId xmlns:p14="http://schemas.microsoft.com/office/powerpoint/2010/main" val="3481367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35527" y="848731"/>
            <a:ext cx="11720946" cy="1477328"/>
          </a:xfrm>
          <a:prstGeom prst="rect">
            <a:avLst/>
          </a:prstGeom>
          <a:noFill/>
        </p:spPr>
        <p:txBody>
          <a:bodyPr wrap="square" rtlCol="0">
            <a:spAutoFit/>
          </a:bodyPr>
          <a:lstStyle/>
          <a:p>
            <a:r>
              <a:rPr lang="en-US" sz="1200" b="1" i="0" dirty="0">
                <a:solidFill>
                  <a:schemeClr val="accent6">
                    <a:lumMod val="60000"/>
                    <a:lumOff val="40000"/>
                  </a:schemeClr>
                </a:solidFill>
                <a:effectLst/>
                <a:latin typeface="Helvetica Neue"/>
              </a:rPr>
              <a:t>Question 10 : </a:t>
            </a:r>
            <a:r>
              <a:rPr lang="en-US" sz="1200" b="1" i="0" dirty="0">
                <a:solidFill>
                  <a:schemeClr val="accent3">
                    <a:lumMod val="40000"/>
                    <a:lumOff val="60000"/>
                  </a:schemeClr>
                </a:solidFill>
                <a:effectLst/>
                <a:latin typeface="Helvetica Neue"/>
              </a:rPr>
              <a:t>Use the following dictionary to group the Countries by Continent, then create a DataFrame that displays the sample size (the number of countries in each continent bin), and the sum, mean, and std deviation for the estimated population of each continent.</a:t>
            </a:r>
          </a:p>
          <a:p>
            <a:r>
              <a:rPr lang="en-US" sz="1200" b="1" i="0" dirty="0">
                <a:solidFill>
                  <a:schemeClr val="accent3">
                    <a:lumMod val="40000"/>
                    <a:lumOff val="60000"/>
                  </a:schemeClr>
                </a:solidFill>
                <a:effectLst/>
                <a:latin typeface="Helvetica Neue"/>
              </a:rPr>
              <a:t>[NB: This function should return a DataFrame with index named Continent ['Asia', 'Australia', 'Europe', 'North America', 'South America'] and with columns ['size', 'sum', 'mean', 'std'].]</a:t>
            </a:r>
          </a:p>
          <a:p>
            <a:endParaRPr lang="en-US" sz="1200" b="1" i="0" dirty="0">
              <a:solidFill>
                <a:schemeClr val="accent3">
                  <a:lumMod val="40000"/>
                  <a:lumOff val="60000"/>
                </a:schemeClr>
              </a:solidFill>
              <a:effectLst/>
              <a:latin typeface="Helvetica Neue"/>
            </a:endParaRPr>
          </a:p>
          <a:p>
            <a:endParaRPr lang="en-US" sz="1200" i="0" dirty="0">
              <a:solidFill>
                <a:schemeClr val="accent3">
                  <a:lumMod val="40000"/>
                  <a:lumOff val="60000"/>
                </a:schemeClr>
              </a:solidFill>
              <a:effectLst/>
              <a:latin typeface="Helvetica Neue"/>
            </a:endParaRPr>
          </a:p>
          <a:p>
            <a:endParaRPr lang="en-CA" dirty="0">
              <a:solidFill>
                <a:schemeClr val="accent3">
                  <a:lumMod val="40000"/>
                  <a:lumOff val="60000"/>
                </a:schemeClr>
              </a:solidFill>
            </a:endParaRPr>
          </a:p>
        </p:txBody>
      </p:sp>
      <p:sp>
        <p:nvSpPr>
          <p:cNvPr id="6" name="TextBox 5">
            <a:extLst>
              <a:ext uri="{FF2B5EF4-FFF2-40B4-BE49-F238E27FC236}">
                <a16:creationId xmlns:a16="http://schemas.microsoft.com/office/drawing/2014/main" id="{6C503D60-397C-55E3-37E5-F8C5110548B4}"/>
              </a:ext>
            </a:extLst>
          </p:cNvPr>
          <p:cNvSpPr txBox="1"/>
          <p:nvPr/>
        </p:nvSpPr>
        <p:spPr>
          <a:xfrm>
            <a:off x="323273" y="3620655"/>
            <a:ext cx="6441594" cy="1200329"/>
          </a:xfrm>
          <a:prstGeom prst="rect">
            <a:avLst/>
          </a:prstGeom>
          <a:noFill/>
        </p:spPr>
        <p:txBody>
          <a:bodyPr wrap="square" rtlCol="0">
            <a:spAutoFit/>
          </a:bodyPr>
          <a:lstStyle/>
          <a:p>
            <a:r>
              <a:rPr lang="en-US" sz="1200" b="1" dirty="0">
                <a:solidFill>
                  <a:srgbClr val="FFC000"/>
                </a:solidFill>
                <a:latin typeface="Söhne"/>
              </a:rPr>
              <a:t>Key Findings:</a:t>
            </a:r>
          </a:p>
          <a:p>
            <a:endParaRPr lang="en-US" sz="1200" dirty="0">
              <a:latin typeface="Söhne"/>
            </a:endParaRPr>
          </a:p>
          <a:p>
            <a:pPr marL="171450" indent="-171450">
              <a:buFont typeface="Wingdings" panose="05000000000000000000" pitchFamily="2" charset="2"/>
              <a:buChar char="ü"/>
            </a:pPr>
            <a:r>
              <a:rPr lang="en-US" sz="1200" dirty="0">
                <a:latin typeface="Calibri" panose="020F0502020204030204" pitchFamily="34" charset="0"/>
                <a:ea typeface="Calibri" panose="020F0502020204030204" pitchFamily="34" charset="0"/>
                <a:cs typeface="Calibri" panose="020F0502020204030204" pitchFamily="34" charset="0"/>
              </a:rPr>
              <a:t>Europe</a:t>
            </a:r>
            <a:r>
              <a:rPr lang="en-US" sz="1200" b="0" i="0" dirty="0">
                <a:effectLst/>
                <a:latin typeface="Calibri" panose="020F0502020204030204" pitchFamily="34" charset="0"/>
                <a:ea typeface="Calibri" panose="020F0502020204030204" pitchFamily="34" charset="0"/>
                <a:cs typeface="Calibri" panose="020F0502020204030204" pitchFamily="34" charset="0"/>
              </a:rPr>
              <a:t> dominates the list with 6 countries in the top 15 ranks followed by Asia with 5 countries and this suggests a strong scientific presence and research output in the continent.</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ü"/>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ü"/>
            </a:pPr>
            <a:r>
              <a:rPr lang="en-US" sz="1200" dirty="0">
                <a:latin typeface="Calibri" panose="020F0502020204030204" pitchFamily="34" charset="0"/>
                <a:ea typeface="Calibri" panose="020F0502020204030204" pitchFamily="34" charset="0"/>
                <a:cs typeface="Calibri" panose="020F0502020204030204" pitchFamily="34" charset="0"/>
              </a:rPr>
              <a:t>73.6% of the total population belongs to Asia followed by Europe then North America .</a:t>
            </a:r>
            <a:endParaRPr lang="en-CA" sz="12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5FE7D71-B2E8-739A-3A18-7451072C5B50}"/>
              </a:ext>
            </a:extLst>
          </p:cNvPr>
          <p:cNvPicPr>
            <a:picLocks noChangeAspect="1"/>
          </p:cNvPicPr>
          <p:nvPr/>
        </p:nvPicPr>
        <p:blipFill>
          <a:blip r:embed="rId2"/>
          <a:stretch>
            <a:fillRect/>
          </a:stretch>
        </p:blipFill>
        <p:spPr>
          <a:xfrm>
            <a:off x="396392" y="2008225"/>
            <a:ext cx="6246687" cy="1303603"/>
          </a:xfrm>
          <a:prstGeom prst="rect">
            <a:avLst/>
          </a:prstGeom>
        </p:spPr>
      </p:pic>
      <p:pic>
        <p:nvPicPr>
          <p:cNvPr id="9" name="Picture 8">
            <a:extLst>
              <a:ext uri="{FF2B5EF4-FFF2-40B4-BE49-F238E27FC236}">
                <a16:creationId xmlns:a16="http://schemas.microsoft.com/office/drawing/2014/main" id="{368A23D6-1C07-FC39-B02E-CA3739D14B38}"/>
              </a:ext>
            </a:extLst>
          </p:cNvPr>
          <p:cNvPicPr>
            <a:picLocks noChangeAspect="1"/>
          </p:cNvPicPr>
          <p:nvPr/>
        </p:nvPicPr>
        <p:blipFill>
          <a:blip r:embed="rId3"/>
          <a:stretch>
            <a:fillRect/>
          </a:stretch>
        </p:blipFill>
        <p:spPr>
          <a:xfrm>
            <a:off x="7269490" y="2008225"/>
            <a:ext cx="4363710" cy="3825572"/>
          </a:xfrm>
          <a:prstGeom prst="rect">
            <a:avLst/>
          </a:prstGeom>
        </p:spPr>
      </p:pic>
    </p:spTree>
    <p:extLst>
      <p:ext uri="{BB962C8B-B14F-4D97-AF65-F5344CB8AC3E}">
        <p14:creationId xmlns:p14="http://schemas.microsoft.com/office/powerpoint/2010/main" val="679425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886792" y="0"/>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74162" y="828168"/>
            <a:ext cx="11830967" cy="1107996"/>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11 : </a:t>
            </a:r>
            <a:r>
              <a:rPr lang="en-US" sz="1200" b="1" i="0" dirty="0">
                <a:solidFill>
                  <a:schemeClr val="accent3">
                    <a:lumMod val="40000"/>
                    <a:lumOff val="60000"/>
                  </a:schemeClr>
                </a:solidFill>
                <a:effectLst/>
                <a:latin typeface="Helvetica Neue"/>
              </a:rPr>
              <a:t>Cut % Renewable into 5 bins. Group Top15 by the Continent, as well as these new % Renewable bins. How many countries are in each of these groups? [NB: This function should return a Series with a MultiIndex of ‘Continent’, then the bins for ‘% Renewable’. Do not include groups with no countries.]</a:t>
            </a:r>
          </a:p>
          <a:p>
            <a:endParaRPr lang="en-US" sz="1200" b="1" i="0" dirty="0">
              <a:solidFill>
                <a:schemeClr val="accent3">
                  <a:lumMod val="40000"/>
                  <a:lumOff val="60000"/>
                </a:schemeClr>
              </a:solidFill>
              <a:effectLst/>
              <a:latin typeface="Helvetica Neue"/>
            </a:endParaRPr>
          </a:p>
          <a:p>
            <a:endParaRPr lang="en-US" sz="1200" i="0" dirty="0">
              <a:solidFill>
                <a:schemeClr val="accent3">
                  <a:lumMod val="40000"/>
                  <a:lumOff val="60000"/>
                </a:schemeClr>
              </a:solidFill>
              <a:effectLst/>
              <a:latin typeface="Helvetica Neue"/>
            </a:endParaRPr>
          </a:p>
          <a:p>
            <a:endParaRPr lang="en-CA" dirty="0">
              <a:solidFill>
                <a:schemeClr val="accent3">
                  <a:lumMod val="40000"/>
                  <a:lumOff val="60000"/>
                </a:schemeClr>
              </a:solidFill>
            </a:endParaRPr>
          </a:p>
        </p:txBody>
      </p:sp>
      <p:sp>
        <p:nvSpPr>
          <p:cNvPr id="6" name="TextBox 5">
            <a:extLst>
              <a:ext uri="{FF2B5EF4-FFF2-40B4-BE49-F238E27FC236}">
                <a16:creationId xmlns:a16="http://schemas.microsoft.com/office/drawing/2014/main" id="{6C503D60-397C-55E3-37E5-F8C5110548B4}"/>
              </a:ext>
            </a:extLst>
          </p:cNvPr>
          <p:cNvSpPr txBox="1"/>
          <p:nvPr/>
        </p:nvSpPr>
        <p:spPr>
          <a:xfrm>
            <a:off x="323273" y="3620655"/>
            <a:ext cx="6221460" cy="2862322"/>
          </a:xfrm>
          <a:prstGeom prst="rect">
            <a:avLst/>
          </a:prstGeom>
          <a:noFill/>
        </p:spPr>
        <p:txBody>
          <a:bodyPr wrap="square" rtlCol="0">
            <a:spAutoFit/>
          </a:bodyPr>
          <a:lstStyle/>
          <a:p>
            <a:r>
              <a:rPr lang="en-US" sz="1200" b="1" dirty="0">
                <a:solidFill>
                  <a:srgbClr val="FFC000"/>
                </a:solidFill>
              </a:rPr>
              <a:t>Key Findings:</a:t>
            </a:r>
          </a:p>
          <a:p>
            <a:endParaRPr lang="en-US" sz="1200" dirty="0"/>
          </a:p>
          <a:p>
            <a:pPr marL="171450" indent="-171450">
              <a:buFont typeface="Wingdings" panose="05000000000000000000" pitchFamily="2" charset="2"/>
              <a:buChar char="ü"/>
            </a:pPr>
            <a:r>
              <a:rPr lang="en-US" sz="1200" dirty="0"/>
              <a:t>Asia has maximum countries in bin 1 , the lowest bin .</a:t>
            </a:r>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r>
              <a:rPr lang="en-US" sz="1200" dirty="0"/>
              <a:t>The percentage of electricity production that comes from renewable sources are highest in North and South America Continent</a:t>
            </a:r>
          </a:p>
          <a:p>
            <a:endParaRPr lang="en-US" sz="1200" dirty="0"/>
          </a:p>
          <a:p>
            <a:r>
              <a:rPr lang="en-US" sz="1200" b="1" dirty="0">
                <a:solidFill>
                  <a:srgbClr val="FFC000"/>
                </a:solidFill>
              </a:rPr>
              <a:t>Recommendations:</a:t>
            </a:r>
          </a:p>
          <a:p>
            <a:endParaRPr lang="en-US" sz="1200" dirty="0"/>
          </a:p>
          <a:p>
            <a:pPr marL="171450" indent="-171450">
              <a:buFont typeface="Wingdings" panose="05000000000000000000" pitchFamily="2" charset="2"/>
              <a:buChar char="ü"/>
            </a:pPr>
            <a:r>
              <a:rPr lang="en-US" sz="1200" dirty="0"/>
              <a:t>The continents with lower percentage of renewable energy like Asia &amp; Australia could consider increasing investments in renewable energy projects and should diversify their renewable sources </a:t>
            </a:r>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r>
              <a:rPr lang="en-US" sz="1200" dirty="0"/>
              <a:t>Further development of solar, wind, hydro, or other sustainable energy sources is needed to capitalize the strengths.</a:t>
            </a:r>
            <a:endParaRPr lang="en-CA" sz="1200" dirty="0"/>
          </a:p>
        </p:txBody>
      </p:sp>
      <p:pic>
        <p:nvPicPr>
          <p:cNvPr id="19" name="Picture 18">
            <a:extLst>
              <a:ext uri="{FF2B5EF4-FFF2-40B4-BE49-F238E27FC236}">
                <a16:creationId xmlns:a16="http://schemas.microsoft.com/office/drawing/2014/main" id="{243827C9-BE26-AA11-A66A-D0DE8DEF3533}"/>
              </a:ext>
            </a:extLst>
          </p:cNvPr>
          <p:cNvPicPr>
            <a:picLocks noChangeAspect="1"/>
          </p:cNvPicPr>
          <p:nvPr/>
        </p:nvPicPr>
        <p:blipFill>
          <a:blip r:embed="rId2"/>
          <a:stretch>
            <a:fillRect/>
          </a:stretch>
        </p:blipFill>
        <p:spPr>
          <a:xfrm>
            <a:off x="528918" y="1521945"/>
            <a:ext cx="5723116" cy="1287701"/>
          </a:xfrm>
          <a:prstGeom prst="rect">
            <a:avLst/>
          </a:prstGeom>
        </p:spPr>
      </p:pic>
      <p:pic>
        <p:nvPicPr>
          <p:cNvPr id="5" name="Picture 4">
            <a:extLst>
              <a:ext uri="{FF2B5EF4-FFF2-40B4-BE49-F238E27FC236}">
                <a16:creationId xmlns:a16="http://schemas.microsoft.com/office/drawing/2014/main" id="{2BF107C9-ACEF-8529-207D-C2FC6B841B18}"/>
              </a:ext>
            </a:extLst>
          </p:cNvPr>
          <p:cNvPicPr>
            <a:picLocks noChangeAspect="1"/>
          </p:cNvPicPr>
          <p:nvPr/>
        </p:nvPicPr>
        <p:blipFill>
          <a:blip r:embed="rId3"/>
          <a:stretch>
            <a:fillRect/>
          </a:stretch>
        </p:blipFill>
        <p:spPr>
          <a:xfrm>
            <a:off x="6849035" y="1521945"/>
            <a:ext cx="4814047" cy="5106640"/>
          </a:xfrm>
          <a:prstGeom prst="rect">
            <a:avLst/>
          </a:prstGeom>
        </p:spPr>
      </p:pic>
    </p:spTree>
    <p:extLst>
      <p:ext uri="{BB962C8B-B14F-4D97-AF65-F5344CB8AC3E}">
        <p14:creationId xmlns:p14="http://schemas.microsoft.com/office/powerpoint/2010/main" val="2793309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664123" y="1109133"/>
            <a:ext cx="10353762" cy="2582333"/>
          </a:xfrm>
        </p:spPr>
        <p:txBody>
          <a:bodyPr>
            <a:normAutofit/>
          </a:bodyPr>
          <a:lstStyle/>
          <a:p>
            <a:r>
              <a:rPr lang="en-US" sz="2400" b="1" i="0" dirty="0">
                <a:solidFill>
                  <a:schemeClr val="tx1"/>
                </a:solidFill>
                <a:effectLst/>
                <a:latin typeface="Helvetica Neue"/>
              </a:rPr>
              <a:t>Conclusion</a:t>
            </a:r>
            <a:br>
              <a:rPr lang="en-US" sz="1200" b="1" i="0" dirty="0">
                <a:solidFill>
                  <a:schemeClr val="tx1"/>
                </a:solidFill>
                <a:effectLst/>
                <a:latin typeface="Helvetica Neue"/>
              </a:rPr>
            </a:br>
            <a:br>
              <a:rPr lang="en-US" sz="1200" b="0" i="0" dirty="0">
                <a:solidFill>
                  <a:schemeClr val="tx1"/>
                </a:solidFill>
                <a:effectLst/>
                <a:latin typeface="Helvetica Neue"/>
              </a:rPr>
            </a:br>
            <a:r>
              <a:rPr lang="en-US" sz="1200" b="0" i="0" dirty="0">
                <a:solidFill>
                  <a:schemeClr val="tx1"/>
                </a:solidFill>
                <a:effectLst/>
                <a:latin typeface="Helvetica Neue"/>
              </a:rPr>
              <a:t>In conclusion, the findings contribute to a deeper understanding of the direct and indirect relationships between population, energy supply, and renewable rates contributing to further optimizing the energy structure of each country.</a:t>
            </a:r>
            <a:br>
              <a:rPr lang="en-US" sz="1200" b="0" i="0" dirty="0">
                <a:solidFill>
                  <a:schemeClr val="tx1"/>
                </a:solidFill>
                <a:effectLst/>
                <a:latin typeface="Helvetica Neue"/>
              </a:rPr>
            </a:br>
            <a:endParaRPr lang="en-CA" sz="3600" dirty="0">
              <a:solidFill>
                <a:schemeClr val="tx1"/>
              </a:solidFill>
              <a:latin typeface="Bernard MT Condensed" panose="02050806060905020404" pitchFamily="18" charset="0"/>
            </a:endParaRPr>
          </a:p>
        </p:txBody>
      </p:sp>
    </p:spTree>
    <p:extLst>
      <p:ext uri="{BB962C8B-B14F-4D97-AF65-F5344CB8AC3E}">
        <p14:creationId xmlns:p14="http://schemas.microsoft.com/office/powerpoint/2010/main" val="4158542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748790" y="3005667"/>
            <a:ext cx="10353762" cy="846666"/>
          </a:xfrm>
        </p:spPr>
        <p:txBody>
          <a:bodyPr>
            <a:normAutofit/>
          </a:bodyPr>
          <a:lstStyle/>
          <a:p>
            <a:r>
              <a:rPr lang="en-CA" sz="3600" dirty="0">
                <a:solidFill>
                  <a:schemeClr val="tx1"/>
                </a:solidFill>
                <a:latin typeface="Bernard MT Condensed" panose="02050806060905020404" pitchFamily="18" charset="0"/>
              </a:rPr>
              <a:t>Thank You </a:t>
            </a:r>
          </a:p>
        </p:txBody>
      </p:sp>
    </p:spTree>
    <p:extLst>
      <p:ext uri="{BB962C8B-B14F-4D97-AF65-F5344CB8AC3E}">
        <p14:creationId xmlns:p14="http://schemas.microsoft.com/office/powerpoint/2010/main" val="3228368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60000"/>
                <a:lumOff val="40000"/>
              </a:schemeClr>
            </a:gs>
            <a:gs pos="11000">
              <a:schemeClr val="bg1"/>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1121-A45A-0F02-7077-F3B072AAFEE3}"/>
              </a:ext>
            </a:extLst>
          </p:cNvPr>
          <p:cNvSpPr>
            <a:spLocks noGrp="1"/>
          </p:cNvSpPr>
          <p:nvPr>
            <p:ph type="title"/>
          </p:nvPr>
        </p:nvSpPr>
        <p:spPr>
          <a:xfrm>
            <a:off x="596769" y="1"/>
            <a:ext cx="10353762" cy="1837762"/>
          </a:xfrm>
        </p:spPr>
        <p:txBody>
          <a:bodyPr>
            <a:normAutofit/>
          </a:bodyPr>
          <a:lstStyle/>
          <a:p>
            <a:r>
              <a:rPr lang="en-US" sz="3200" b="1" i="0" dirty="0">
                <a:solidFill>
                  <a:schemeClr val="tx1"/>
                </a:solidFill>
                <a:effectLst/>
                <a:latin typeface="Helvetica Neue"/>
              </a:rPr>
              <a:t>Title</a:t>
            </a:r>
            <a:r>
              <a:rPr lang="en-US" sz="3600" b="1" i="0" dirty="0">
                <a:solidFill>
                  <a:schemeClr val="accent3">
                    <a:lumMod val="60000"/>
                    <a:lumOff val="40000"/>
                  </a:schemeClr>
                </a:solidFill>
                <a:effectLst/>
                <a:latin typeface="Bernard MT Condensed" panose="02050806060905020404" pitchFamily="18" charset="0"/>
              </a:rPr>
              <a:t> </a:t>
            </a:r>
            <a:br>
              <a:rPr lang="en-US" sz="3600" b="1" i="0" dirty="0">
                <a:solidFill>
                  <a:schemeClr val="accent3">
                    <a:lumMod val="60000"/>
                    <a:lumOff val="40000"/>
                  </a:schemeClr>
                </a:solidFill>
                <a:effectLst/>
                <a:latin typeface="Bernard MT Condensed" panose="02050806060905020404" pitchFamily="18" charset="0"/>
              </a:rPr>
            </a:br>
            <a:br>
              <a:rPr lang="en-US" sz="3600" b="1" i="0" dirty="0">
                <a:solidFill>
                  <a:schemeClr val="accent3">
                    <a:lumMod val="60000"/>
                    <a:lumOff val="40000"/>
                  </a:schemeClr>
                </a:solidFill>
                <a:effectLst/>
                <a:latin typeface="Bernard MT Condensed" panose="02050806060905020404" pitchFamily="18" charset="0"/>
              </a:rPr>
            </a:br>
            <a:r>
              <a:rPr lang="en-US" sz="2700" b="1" i="0" dirty="0">
                <a:solidFill>
                  <a:schemeClr val="accent2">
                    <a:lumMod val="60000"/>
                    <a:lumOff val="40000"/>
                  </a:schemeClr>
                </a:solidFill>
                <a:effectLst/>
                <a:latin typeface="Helvetica Neue"/>
              </a:rPr>
              <a:t>Data analysis on a merged dataset after cleaning</a:t>
            </a:r>
          </a:p>
        </p:txBody>
      </p:sp>
      <p:sp>
        <p:nvSpPr>
          <p:cNvPr id="3" name="TextBox 2">
            <a:extLst>
              <a:ext uri="{FF2B5EF4-FFF2-40B4-BE49-F238E27FC236}">
                <a16:creationId xmlns:a16="http://schemas.microsoft.com/office/drawing/2014/main" id="{DE842188-A3FB-60AD-43C8-7BFDAFF4A163}"/>
              </a:ext>
            </a:extLst>
          </p:cNvPr>
          <p:cNvSpPr txBox="1"/>
          <p:nvPr/>
        </p:nvSpPr>
        <p:spPr>
          <a:xfrm>
            <a:off x="502024" y="1837763"/>
            <a:ext cx="11286564" cy="4431983"/>
          </a:xfrm>
          <a:prstGeom prst="rect">
            <a:avLst/>
          </a:prstGeom>
          <a:noFill/>
        </p:spPr>
        <p:txBody>
          <a:bodyPr wrap="square" rtlCol="0">
            <a:spAutoFit/>
          </a:bodyPr>
          <a:lstStyle/>
          <a:p>
            <a:r>
              <a:rPr lang="en-CA" sz="1600" b="1" dirty="0">
                <a:solidFill>
                  <a:srgbClr val="92D050"/>
                </a:solidFill>
                <a:latin typeface="Helvetica Neue"/>
              </a:rPr>
              <a:t>Objective:</a:t>
            </a:r>
          </a:p>
          <a:p>
            <a:endParaRPr lang="en-CA" sz="1600" dirty="0"/>
          </a:p>
          <a:p>
            <a:r>
              <a:rPr lang="en-US" sz="1400" b="0" i="0" dirty="0">
                <a:effectLst/>
                <a:latin typeface="Helvetica Neue"/>
              </a:rPr>
              <a:t>The primary goal of the analysis is to merge and clean datasets related to energy indicators, GDP, and journal contributions in the field of Energy Engineering and Power Technology. The resulting </a:t>
            </a:r>
            <a:r>
              <a:rPr lang="en-US" sz="1400" dirty="0">
                <a:latin typeface="Helvetica Neue"/>
              </a:rPr>
              <a:t>D</a:t>
            </a:r>
            <a:r>
              <a:rPr lang="en-US" sz="1400" b="0" i="0" dirty="0">
                <a:effectLst/>
                <a:latin typeface="Helvetica Neue"/>
              </a:rPr>
              <a:t>ataFrame will be used for data analysis and derive insights related to GDP, energy supply, renewable energy, and population estimates.</a:t>
            </a:r>
          </a:p>
          <a:p>
            <a:endParaRPr lang="en-US" sz="1600" dirty="0">
              <a:latin typeface="Helvetica Neue"/>
            </a:endParaRPr>
          </a:p>
          <a:p>
            <a:pPr algn="l"/>
            <a:r>
              <a:rPr lang="en-US" sz="1600" b="1" i="0" dirty="0">
                <a:solidFill>
                  <a:srgbClr val="92D050"/>
                </a:solidFill>
                <a:effectLst/>
                <a:latin typeface="Helvetica Neue"/>
              </a:rPr>
              <a:t>Insights:</a:t>
            </a:r>
          </a:p>
          <a:p>
            <a:pPr algn="l"/>
            <a:endParaRPr lang="en-US" sz="1600" b="1" dirty="0">
              <a:solidFill>
                <a:srgbClr val="92D050"/>
              </a:solidFill>
              <a:latin typeface="Helvetica Neue"/>
            </a:endParaRPr>
          </a:p>
          <a:p>
            <a:pPr marL="285750" indent="-285750" algn="l">
              <a:buFont typeface="Arial" panose="020B0604020202020204" pitchFamily="34" charset="0"/>
              <a:buChar char="•"/>
            </a:pPr>
            <a:r>
              <a:rPr lang="en-US" sz="1600" b="0" i="0" dirty="0">
                <a:effectLst/>
                <a:latin typeface="Söhne"/>
              </a:rPr>
              <a:t>The study aims to investigate the association between energy and economic indicators using three datasets: population forecasts, economic indicators, and energy supply.</a:t>
            </a:r>
          </a:p>
          <a:p>
            <a:pPr marL="285750" indent="-285750" algn="l">
              <a:buFont typeface="Arial" panose="020B0604020202020204" pitchFamily="34" charset="0"/>
              <a:buChar char="•"/>
            </a:pPr>
            <a:r>
              <a:rPr lang="en-US" sz="1600" b="0" i="0" dirty="0">
                <a:effectLst/>
                <a:latin typeface="Söhne"/>
              </a:rPr>
              <a:t>The study performs computations, transformations, and analyses on the datasets to extract </a:t>
            </a:r>
            <a:r>
              <a:rPr lang="en-US" sz="1600" dirty="0">
                <a:latin typeface="Söhne"/>
              </a:rPr>
              <a:t>information of </a:t>
            </a:r>
            <a:r>
              <a:rPr lang="en-US" sz="1600" b="0" i="0" dirty="0">
                <a:effectLst/>
                <a:latin typeface="Söhne"/>
              </a:rPr>
              <a:t> various components, including GDP growth rate, energy consumption, share of renewable energy, contribution to scientific research, and population estimates.</a:t>
            </a:r>
          </a:p>
          <a:p>
            <a:pPr marL="285750" indent="-285750" algn="l">
              <a:buFont typeface="Arial" panose="020B0604020202020204" pitchFamily="34" charset="0"/>
              <a:buChar char="•"/>
            </a:pPr>
            <a:r>
              <a:rPr lang="en-US" sz="1600" b="0" i="0" dirty="0">
                <a:effectLst/>
                <a:latin typeface="Söhne"/>
              </a:rPr>
              <a:t>The study provides a comprehensive understanding of the relationship between energy supply per capita and Citable Documents per capita by combining datasets and employing statistical techniques.</a:t>
            </a:r>
          </a:p>
          <a:p>
            <a:pPr marL="285750" indent="-285750" algn="l">
              <a:buFont typeface="Arial" panose="020B0604020202020204" pitchFamily="34" charset="0"/>
              <a:buChar char="•"/>
            </a:pPr>
            <a:r>
              <a:rPr lang="en-US" sz="1600" b="0" i="0" dirty="0">
                <a:effectLst/>
                <a:latin typeface="Söhne"/>
              </a:rPr>
              <a:t>The insights derived from the analysis aim to shed light on the impacts of energy and economic factors on different countries and continents.</a:t>
            </a:r>
          </a:p>
          <a:p>
            <a:pPr algn="l"/>
            <a:endParaRPr lang="en-US" sz="1600" b="1" i="0" dirty="0">
              <a:solidFill>
                <a:srgbClr val="92D050"/>
              </a:solidFill>
              <a:effectLst/>
              <a:latin typeface="Helvetica Neue"/>
            </a:endParaRPr>
          </a:p>
        </p:txBody>
      </p:sp>
    </p:spTree>
    <p:extLst>
      <p:ext uri="{BB962C8B-B14F-4D97-AF65-F5344CB8AC3E}">
        <p14:creationId xmlns:p14="http://schemas.microsoft.com/office/powerpoint/2010/main" val="1759483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1121-A45A-0F02-7077-F3B072AAFEE3}"/>
              </a:ext>
            </a:extLst>
          </p:cNvPr>
          <p:cNvSpPr>
            <a:spLocks noGrp="1"/>
          </p:cNvSpPr>
          <p:nvPr>
            <p:ph type="title"/>
          </p:nvPr>
        </p:nvSpPr>
        <p:spPr>
          <a:xfrm>
            <a:off x="820661" y="0"/>
            <a:ext cx="10353762" cy="970450"/>
          </a:xfrm>
        </p:spPr>
        <p:txBody>
          <a:bodyPr>
            <a:normAutofit/>
          </a:bodyPr>
          <a:lstStyle/>
          <a:p>
            <a:r>
              <a:rPr lang="en-US" sz="2800" b="1" i="0" dirty="0">
                <a:solidFill>
                  <a:schemeClr val="tx1"/>
                </a:solidFill>
                <a:effectLst/>
                <a:latin typeface="Helvetica Neue"/>
              </a:rPr>
              <a:t>Description of Datasets and </a:t>
            </a:r>
            <a:br>
              <a:rPr lang="en-US" sz="3600" b="1" i="0" dirty="0">
                <a:solidFill>
                  <a:schemeClr val="tx1"/>
                </a:solidFill>
                <a:effectLst/>
                <a:latin typeface="Helvetica Neue"/>
              </a:rPr>
            </a:br>
            <a:r>
              <a:rPr lang="en-US" sz="2700" b="1" i="0" dirty="0">
                <a:solidFill>
                  <a:schemeClr val="tx1"/>
                </a:solidFill>
                <a:effectLst/>
                <a:latin typeface="Helvetica Neue"/>
              </a:rPr>
              <a:t>Variables in the project</a:t>
            </a:r>
            <a:endParaRPr lang="en-US" sz="2700" b="1" i="0" dirty="0">
              <a:solidFill>
                <a:schemeClr val="accent2">
                  <a:lumMod val="60000"/>
                  <a:lumOff val="40000"/>
                </a:schemeClr>
              </a:solidFill>
              <a:effectLst/>
              <a:latin typeface="Helvetica Neue"/>
            </a:endParaRPr>
          </a:p>
        </p:txBody>
      </p:sp>
      <p:sp>
        <p:nvSpPr>
          <p:cNvPr id="3" name="Text Placeholder 2">
            <a:extLst>
              <a:ext uri="{FF2B5EF4-FFF2-40B4-BE49-F238E27FC236}">
                <a16:creationId xmlns:a16="http://schemas.microsoft.com/office/drawing/2014/main" id="{1E403404-C9A3-33FE-2917-E80C12E02361}"/>
              </a:ext>
            </a:extLst>
          </p:cNvPr>
          <p:cNvSpPr>
            <a:spLocks noGrp="1"/>
          </p:cNvSpPr>
          <p:nvPr>
            <p:ph type="body" idx="1"/>
          </p:nvPr>
        </p:nvSpPr>
        <p:spPr>
          <a:xfrm>
            <a:off x="110575" y="1068538"/>
            <a:ext cx="3689845" cy="790183"/>
          </a:xfrm>
        </p:spPr>
        <p:txBody>
          <a:bodyPr/>
          <a:lstStyle/>
          <a:p>
            <a:pPr>
              <a:lnSpc>
                <a:spcPct val="100000"/>
              </a:lnSpc>
              <a:spcBef>
                <a:spcPts val="0"/>
              </a:spcBef>
              <a:spcAft>
                <a:spcPts val="0"/>
              </a:spcAft>
            </a:pPr>
            <a:r>
              <a:rPr lang="en-CA" dirty="0">
                <a:solidFill>
                  <a:srgbClr val="92D050"/>
                </a:solidFill>
              </a:rPr>
              <a:t>Energy Dataset</a:t>
            </a:r>
          </a:p>
          <a:p>
            <a:pPr>
              <a:lnSpc>
                <a:spcPct val="100000"/>
              </a:lnSpc>
              <a:spcBef>
                <a:spcPts val="0"/>
              </a:spcBef>
              <a:spcAft>
                <a:spcPts val="0"/>
              </a:spcAft>
            </a:pPr>
            <a:r>
              <a:rPr lang="en-CA" dirty="0">
                <a:solidFill>
                  <a:srgbClr val="92D050"/>
                </a:solidFill>
              </a:rPr>
              <a:t>EnergyIndicators.xlsx</a:t>
            </a:r>
          </a:p>
        </p:txBody>
      </p:sp>
      <p:sp>
        <p:nvSpPr>
          <p:cNvPr id="6" name="Text Placeholder 5">
            <a:extLst>
              <a:ext uri="{FF2B5EF4-FFF2-40B4-BE49-F238E27FC236}">
                <a16:creationId xmlns:a16="http://schemas.microsoft.com/office/drawing/2014/main" id="{F2E97D6F-7D8E-EEA4-F27B-303A77BC79B6}"/>
              </a:ext>
            </a:extLst>
          </p:cNvPr>
          <p:cNvSpPr>
            <a:spLocks noGrp="1"/>
          </p:cNvSpPr>
          <p:nvPr>
            <p:ph type="body" sz="half" idx="15"/>
          </p:nvPr>
        </p:nvSpPr>
        <p:spPr>
          <a:xfrm>
            <a:off x="76201" y="1982209"/>
            <a:ext cx="3801532" cy="4791124"/>
          </a:xfrm>
        </p:spPr>
        <p:txBody>
          <a:bodyPr>
            <a:normAutofit/>
          </a:bodyPr>
          <a:lstStyle/>
          <a:p>
            <a:pPr algn="l"/>
            <a:r>
              <a:rPr lang="en-US" sz="1050" b="0" i="0" dirty="0">
                <a:solidFill>
                  <a:schemeClr val="tx1">
                    <a:lumMod val="95000"/>
                  </a:schemeClr>
                </a:solidFill>
                <a:effectLst/>
                <a:latin typeface="Söhne"/>
              </a:rPr>
              <a:t>"Environmental Indicators: Energy" is a dataset that focuses on "Energy Supply and Renewable Electricity Production in 2013." The key indicators provided for each country include:</a:t>
            </a:r>
          </a:p>
          <a:p>
            <a:pPr algn="l">
              <a:buFont typeface="+mj-lt"/>
              <a:buAutoNum type="arabicPeriod"/>
            </a:pPr>
            <a:r>
              <a:rPr lang="en-US" sz="1050" b="1" i="0" dirty="0">
                <a:solidFill>
                  <a:srgbClr val="00B0F0"/>
                </a:solidFill>
                <a:effectLst/>
                <a:latin typeface="Söhne"/>
              </a:rPr>
              <a:t>Country:</a:t>
            </a:r>
            <a:r>
              <a:rPr lang="en-US" sz="1050" b="0" i="0" dirty="0">
                <a:solidFill>
                  <a:srgbClr val="00B0F0"/>
                </a:solidFill>
                <a:effectLst/>
                <a:latin typeface="Söhne"/>
              </a:rPr>
              <a:t> </a:t>
            </a:r>
            <a:r>
              <a:rPr lang="en-US" sz="1050" b="0" i="0" dirty="0">
                <a:solidFill>
                  <a:schemeClr val="tx1">
                    <a:lumMod val="95000"/>
                  </a:schemeClr>
                </a:solidFill>
                <a:effectLst/>
                <a:latin typeface="Söhne"/>
              </a:rPr>
              <a:t>The name of the country for which the energy data is presented.</a:t>
            </a:r>
          </a:p>
          <a:p>
            <a:pPr algn="l">
              <a:buFont typeface="+mj-lt"/>
              <a:buAutoNum type="arabicPeriod"/>
            </a:pPr>
            <a:r>
              <a:rPr lang="en-US" sz="1050" b="1" i="0" dirty="0">
                <a:solidFill>
                  <a:srgbClr val="00B0F0"/>
                </a:solidFill>
                <a:effectLst/>
                <a:latin typeface="Söhne"/>
              </a:rPr>
              <a:t>Energy Supply (Petajoules):</a:t>
            </a:r>
            <a:r>
              <a:rPr lang="en-US" sz="1050" b="0" i="0" dirty="0">
                <a:solidFill>
                  <a:srgbClr val="00B0F0"/>
                </a:solidFill>
                <a:effectLst/>
                <a:latin typeface="Söhne"/>
              </a:rPr>
              <a:t> </a:t>
            </a:r>
            <a:r>
              <a:rPr lang="en-US" sz="1050" b="0" i="0" dirty="0">
                <a:solidFill>
                  <a:schemeClr val="tx1">
                    <a:lumMod val="95000"/>
                  </a:schemeClr>
                </a:solidFill>
                <a:effectLst/>
                <a:latin typeface="Söhne"/>
              </a:rPr>
              <a:t>This is the total energy supply for the selected country in the year 2013, measured in petajoules (PJ). Petajoule is a unit of energy equal to one quadrillion joules.</a:t>
            </a:r>
          </a:p>
          <a:p>
            <a:pPr algn="l">
              <a:buFont typeface="+mj-lt"/>
              <a:buAutoNum type="arabicPeriod"/>
            </a:pPr>
            <a:r>
              <a:rPr lang="en-US" sz="1050" b="1" i="0" dirty="0">
                <a:solidFill>
                  <a:srgbClr val="00B0F0"/>
                </a:solidFill>
                <a:effectLst/>
                <a:latin typeface="Söhne"/>
              </a:rPr>
              <a:t>Energy Supply per Capita (Gigajoules):</a:t>
            </a:r>
            <a:r>
              <a:rPr lang="en-US" sz="1050" b="0" i="0" dirty="0">
                <a:solidFill>
                  <a:srgbClr val="00B0F0"/>
                </a:solidFill>
                <a:effectLst/>
                <a:latin typeface="Söhne"/>
              </a:rPr>
              <a:t> </a:t>
            </a:r>
            <a:r>
              <a:rPr lang="en-US" sz="1050" b="0" i="0" dirty="0">
                <a:solidFill>
                  <a:schemeClr val="tx1">
                    <a:lumMod val="95000"/>
                  </a:schemeClr>
                </a:solidFill>
                <a:effectLst/>
                <a:latin typeface="Söhne"/>
              </a:rPr>
              <a:t>This represents the amount of energy supplied per capita, indicating the average energy availability per person. It is measured in gigajoules (GJ). A gigajoule is equal to one billion joules.</a:t>
            </a:r>
          </a:p>
          <a:p>
            <a:pPr algn="l">
              <a:buFont typeface="+mj-lt"/>
              <a:buAutoNum type="arabicPeriod"/>
            </a:pPr>
            <a:r>
              <a:rPr lang="en-US" sz="1050" b="1" i="0" dirty="0">
                <a:solidFill>
                  <a:srgbClr val="00B0F0"/>
                </a:solidFill>
                <a:effectLst/>
                <a:latin typeface="Söhne"/>
              </a:rPr>
              <a:t>Renewable Electricity Production (%):</a:t>
            </a:r>
            <a:r>
              <a:rPr lang="en-US" sz="1050" b="0" i="0" dirty="0">
                <a:solidFill>
                  <a:srgbClr val="00B0F0"/>
                </a:solidFill>
                <a:effectLst/>
                <a:latin typeface="Söhne"/>
              </a:rPr>
              <a:t> </a:t>
            </a:r>
            <a:r>
              <a:rPr lang="en-US" sz="1050" b="0" i="0" dirty="0">
                <a:solidFill>
                  <a:schemeClr val="tx1">
                    <a:lumMod val="95000"/>
                  </a:schemeClr>
                </a:solidFill>
                <a:effectLst/>
                <a:latin typeface="Söhne"/>
              </a:rPr>
              <a:t>This indicates the percentage of electricity production that comes from renewable sources. It provides insights into the country's reliance on renewable energy.</a:t>
            </a:r>
          </a:p>
          <a:p>
            <a:pPr algn="l"/>
            <a:r>
              <a:rPr lang="en-CA" sz="900" dirty="0">
                <a:solidFill>
                  <a:schemeClr val="accent3">
                    <a:lumMod val="60000"/>
                    <a:lumOff val="40000"/>
                  </a:schemeClr>
                </a:solidFill>
              </a:rPr>
              <a:t>Source:-(http://unstats.un.org/unsd/environment/excel_file_tables/2013/Energy%20Indicators.xls)</a:t>
            </a:r>
          </a:p>
        </p:txBody>
      </p:sp>
      <p:sp>
        <p:nvSpPr>
          <p:cNvPr id="4" name="Text Placeholder 3">
            <a:extLst>
              <a:ext uri="{FF2B5EF4-FFF2-40B4-BE49-F238E27FC236}">
                <a16:creationId xmlns:a16="http://schemas.microsoft.com/office/drawing/2014/main" id="{FA657611-7BE8-915D-8C39-4AA1A6FD7A6F}"/>
              </a:ext>
            </a:extLst>
          </p:cNvPr>
          <p:cNvSpPr>
            <a:spLocks noGrp="1"/>
          </p:cNvSpPr>
          <p:nvPr>
            <p:ph type="body" sz="quarter" idx="3"/>
          </p:nvPr>
        </p:nvSpPr>
        <p:spPr>
          <a:xfrm>
            <a:off x="3999917" y="1093938"/>
            <a:ext cx="3501550" cy="764783"/>
          </a:xfrm>
        </p:spPr>
        <p:txBody>
          <a:bodyPr/>
          <a:lstStyle/>
          <a:p>
            <a:pPr>
              <a:lnSpc>
                <a:spcPct val="100000"/>
              </a:lnSpc>
              <a:spcBef>
                <a:spcPts val="0"/>
              </a:spcBef>
              <a:spcAft>
                <a:spcPts val="0"/>
              </a:spcAft>
            </a:pPr>
            <a:r>
              <a:rPr lang="en-CA" dirty="0">
                <a:solidFill>
                  <a:srgbClr val="92D050"/>
                </a:solidFill>
              </a:rPr>
              <a:t>World Bank Dataset</a:t>
            </a:r>
          </a:p>
          <a:p>
            <a:pPr>
              <a:lnSpc>
                <a:spcPct val="100000"/>
              </a:lnSpc>
              <a:spcBef>
                <a:spcPts val="0"/>
              </a:spcBef>
              <a:spcAft>
                <a:spcPts val="0"/>
              </a:spcAft>
            </a:pPr>
            <a:r>
              <a:rPr lang="en-CA" dirty="0">
                <a:solidFill>
                  <a:srgbClr val="92D050"/>
                </a:solidFill>
              </a:rPr>
              <a:t>world_bank.csv</a:t>
            </a:r>
          </a:p>
        </p:txBody>
      </p:sp>
      <p:sp>
        <p:nvSpPr>
          <p:cNvPr id="7" name="Text Placeholder 6">
            <a:extLst>
              <a:ext uri="{FF2B5EF4-FFF2-40B4-BE49-F238E27FC236}">
                <a16:creationId xmlns:a16="http://schemas.microsoft.com/office/drawing/2014/main" id="{A8CDEB5D-10C7-ABE0-7C8A-164168D0210D}"/>
              </a:ext>
            </a:extLst>
          </p:cNvPr>
          <p:cNvSpPr>
            <a:spLocks noGrp="1"/>
          </p:cNvSpPr>
          <p:nvPr>
            <p:ph type="body" sz="half" idx="16"/>
          </p:nvPr>
        </p:nvSpPr>
        <p:spPr>
          <a:xfrm>
            <a:off x="3999917" y="1982209"/>
            <a:ext cx="3569283" cy="4697991"/>
          </a:xfrm>
        </p:spPr>
        <p:txBody>
          <a:bodyPr>
            <a:normAutofit fontScale="40000" lnSpcReduction="20000"/>
          </a:bodyPr>
          <a:lstStyle/>
          <a:p>
            <a:pPr algn="l"/>
            <a:r>
              <a:rPr lang="en-US" sz="2500" b="0" i="0" dirty="0">
                <a:solidFill>
                  <a:schemeClr val="tx1"/>
                </a:solidFill>
                <a:effectLst/>
                <a:latin typeface="Söhne"/>
              </a:rPr>
              <a:t>The World Bank dataset, sourced from the World Development Indicators, provides information on the Gross Domestic Product (GDP) at market prices measured in constant 2010 US dollars for various countries. The data includes the following columns:</a:t>
            </a:r>
          </a:p>
          <a:p>
            <a:pPr algn="l">
              <a:buFont typeface="+mj-lt"/>
              <a:buAutoNum type="arabicPeriod"/>
            </a:pPr>
            <a:r>
              <a:rPr lang="en-US" sz="2500" b="1" i="0" dirty="0">
                <a:solidFill>
                  <a:srgbClr val="00B0F0"/>
                </a:solidFill>
                <a:effectLst/>
                <a:latin typeface="Söhne"/>
              </a:rPr>
              <a:t>Country Name:</a:t>
            </a:r>
            <a:r>
              <a:rPr lang="en-US" sz="2500" b="0" i="0" dirty="0">
                <a:solidFill>
                  <a:srgbClr val="00B0F0"/>
                </a:solidFill>
                <a:effectLst/>
                <a:latin typeface="Söhne"/>
              </a:rPr>
              <a:t> </a:t>
            </a:r>
            <a:r>
              <a:rPr lang="en-US" sz="2500" b="0" i="0" dirty="0">
                <a:solidFill>
                  <a:schemeClr val="tx1"/>
                </a:solidFill>
                <a:effectLst/>
                <a:latin typeface="Söhne"/>
              </a:rPr>
              <a:t>The name of the country for which GDP data is reported.</a:t>
            </a:r>
          </a:p>
          <a:p>
            <a:pPr algn="l">
              <a:buFont typeface="+mj-lt"/>
              <a:buAutoNum type="arabicPeriod"/>
            </a:pPr>
            <a:r>
              <a:rPr lang="en-US" sz="2500" b="1" i="0" dirty="0">
                <a:solidFill>
                  <a:srgbClr val="00B0F0"/>
                </a:solidFill>
                <a:effectLst/>
                <a:latin typeface="Söhne"/>
              </a:rPr>
              <a:t>Country Code</a:t>
            </a:r>
            <a:r>
              <a:rPr lang="en-US" sz="2500" b="1" i="0" dirty="0">
                <a:solidFill>
                  <a:schemeClr val="tx1"/>
                </a:solidFill>
                <a:effectLst/>
                <a:latin typeface="Söhne"/>
              </a:rPr>
              <a:t>:</a:t>
            </a:r>
            <a:r>
              <a:rPr lang="en-US" sz="2500" b="0" i="0" dirty="0">
                <a:solidFill>
                  <a:schemeClr val="tx1"/>
                </a:solidFill>
                <a:effectLst/>
                <a:latin typeface="Söhne"/>
              </a:rPr>
              <a:t> A unique code assigned to each country.</a:t>
            </a:r>
          </a:p>
          <a:p>
            <a:pPr algn="l">
              <a:buFont typeface="+mj-lt"/>
              <a:buAutoNum type="arabicPeriod"/>
            </a:pPr>
            <a:r>
              <a:rPr lang="en-US" sz="2500" b="1" i="0" dirty="0">
                <a:solidFill>
                  <a:srgbClr val="00B0F0"/>
                </a:solidFill>
                <a:effectLst/>
                <a:latin typeface="Söhne"/>
              </a:rPr>
              <a:t>Indicator Name:</a:t>
            </a:r>
            <a:r>
              <a:rPr lang="en-US" sz="2500" b="0" i="0" dirty="0">
                <a:solidFill>
                  <a:srgbClr val="00B0F0"/>
                </a:solidFill>
                <a:effectLst/>
                <a:latin typeface="Söhne"/>
              </a:rPr>
              <a:t> </a:t>
            </a:r>
            <a:r>
              <a:rPr lang="en-US" sz="2500" b="0" i="0" dirty="0">
                <a:solidFill>
                  <a:schemeClr val="tx1"/>
                </a:solidFill>
                <a:effectLst/>
                <a:latin typeface="Söhne"/>
              </a:rPr>
              <a:t>The type of economic indicator, which, in this case, is "GDP at market prices (US$)."</a:t>
            </a:r>
          </a:p>
          <a:p>
            <a:pPr algn="l">
              <a:buFont typeface="+mj-lt"/>
              <a:buAutoNum type="arabicPeriod"/>
            </a:pPr>
            <a:r>
              <a:rPr lang="en-US" sz="2500" b="1" i="0" dirty="0">
                <a:solidFill>
                  <a:srgbClr val="00B0F0"/>
                </a:solidFill>
                <a:effectLst/>
                <a:latin typeface="Söhne"/>
              </a:rPr>
              <a:t>Indicator Code:</a:t>
            </a:r>
            <a:r>
              <a:rPr lang="en-US" sz="2500" b="0" i="0" dirty="0">
                <a:solidFill>
                  <a:srgbClr val="00B0F0"/>
                </a:solidFill>
                <a:effectLst/>
                <a:latin typeface="Söhne"/>
              </a:rPr>
              <a:t> </a:t>
            </a:r>
            <a:r>
              <a:rPr lang="en-US" sz="2500" b="0" i="0" dirty="0">
                <a:solidFill>
                  <a:schemeClr val="tx1"/>
                </a:solidFill>
                <a:effectLst/>
                <a:latin typeface="Söhne"/>
              </a:rPr>
              <a:t>A unique code associated with the economic indicator.</a:t>
            </a:r>
          </a:p>
          <a:p>
            <a:pPr algn="l">
              <a:buFont typeface="+mj-lt"/>
              <a:buAutoNum type="arabicPeriod"/>
            </a:pPr>
            <a:r>
              <a:rPr lang="en-US" sz="2500" b="1" i="0" dirty="0">
                <a:solidFill>
                  <a:srgbClr val="00B0F0"/>
                </a:solidFill>
                <a:effectLst/>
                <a:latin typeface="Söhne"/>
              </a:rPr>
              <a:t>Year Columns (1960-2015):</a:t>
            </a:r>
            <a:r>
              <a:rPr lang="en-US" sz="2500" b="0" i="0" dirty="0">
                <a:solidFill>
                  <a:srgbClr val="00B0F0"/>
                </a:solidFill>
                <a:effectLst/>
                <a:latin typeface="Söhne"/>
              </a:rPr>
              <a:t> </a:t>
            </a:r>
            <a:r>
              <a:rPr lang="en-US" sz="2500" b="0" i="0" dirty="0">
                <a:solidFill>
                  <a:schemeClr val="tx1"/>
                </a:solidFill>
                <a:effectLst/>
                <a:latin typeface="Söhne"/>
              </a:rPr>
              <a:t>The dataset includes columns for each year from 1960 to 2015, providing the GDP values</a:t>
            </a:r>
            <a:r>
              <a:rPr lang="en-US" sz="2500" dirty="0">
                <a:solidFill>
                  <a:schemeClr val="tx1"/>
                </a:solidFill>
                <a:effectLst/>
                <a:latin typeface="Söhne"/>
              </a:rPr>
              <a:t>(in US$</a:t>
            </a:r>
            <a:r>
              <a:rPr lang="en-US" sz="2500" b="0" i="0" dirty="0">
                <a:solidFill>
                  <a:schemeClr val="tx1"/>
                </a:solidFill>
                <a:effectLst/>
                <a:latin typeface="Söhne"/>
              </a:rPr>
              <a:t>) for those respective years.</a:t>
            </a:r>
          </a:p>
          <a:p>
            <a:pPr algn="l"/>
            <a:r>
              <a:rPr lang="en-US" sz="2500" b="0" i="0" dirty="0">
                <a:solidFill>
                  <a:schemeClr val="tx1"/>
                </a:solidFill>
                <a:effectLst/>
                <a:latin typeface="Söhne"/>
              </a:rPr>
              <a:t>The dataset shows the GDP values for specific countries over the specified time period. Each row represents a country, and the corresponding GDP values are presented in US dollars. This dataset allows for the analysis of economic trends, growth, and comparisons between countries based on their GDP performance.</a:t>
            </a:r>
          </a:p>
          <a:p>
            <a:pPr algn="l"/>
            <a:endParaRPr lang="en-US" sz="2800" b="0" i="0" dirty="0">
              <a:solidFill>
                <a:schemeClr val="tx1"/>
              </a:solidFill>
              <a:effectLst/>
              <a:latin typeface="Söhne"/>
            </a:endParaRPr>
          </a:p>
          <a:p>
            <a:pPr algn="l"/>
            <a:r>
              <a:rPr lang="en-CA" sz="2300" dirty="0">
                <a:solidFill>
                  <a:schemeClr val="accent3">
                    <a:lumMod val="60000"/>
                    <a:lumOff val="40000"/>
                  </a:schemeClr>
                </a:solidFill>
              </a:rPr>
              <a:t>Source: (http://data.worldbank.org/indicator/NY.GDP.MKTP.CD).</a:t>
            </a:r>
          </a:p>
        </p:txBody>
      </p:sp>
      <p:sp>
        <p:nvSpPr>
          <p:cNvPr id="5" name="Text Placeholder 4">
            <a:extLst>
              <a:ext uri="{FF2B5EF4-FFF2-40B4-BE49-F238E27FC236}">
                <a16:creationId xmlns:a16="http://schemas.microsoft.com/office/drawing/2014/main" id="{9A5D18A8-1119-2E67-8498-A8E4B9CE0350}"/>
              </a:ext>
            </a:extLst>
          </p:cNvPr>
          <p:cNvSpPr>
            <a:spLocks noGrp="1"/>
          </p:cNvSpPr>
          <p:nvPr>
            <p:ph type="body" sz="quarter" idx="13"/>
          </p:nvPr>
        </p:nvSpPr>
        <p:spPr>
          <a:xfrm>
            <a:off x="8025839" y="1068538"/>
            <a:ext cx="3300984" cy="764783"/>
          </a:xfrm>
        </p:spPr>
        <p:txBody>
          <a:bodyPr/>
          <a:lstStyle/>
          <a:p>
            <a:pPr>
              <a:lnSpc>
                <a:spcPct val="100000"/>
              </a:lnSpc>
              <a:spcBef>
                <a:spcPts val="0"/>
              </a:spcBef>
              <a:spcAft>
                <a:spcPts val="0"/>
              </a:spcAft>
            </a:pPr>
            <a:r>
              <a:rPr lang="en-CA" dirty="0">
                <a:solidFill>
                  <a:srgbClr val="92D050"/>
                </a:solidFill>
              </a:rPr>
              <a:t>Scimagojr Dataset</a:t>
            </a:r>
          </a:p>
          <a:p>
            <a:pPr>
              <a:lnSpc>
                <a:spcPct val="100000"/>
              </a:lnSpc>
              <a:spcBef>
                <a:spcPts val="0"/>
              </a:spcBef>
              <a:spcAft>
                <a:spcPts val="0"/>
              </a:spcAft>
            </a:pPr>
            <a:r>
              <a:rPr lang="en-CA" dirty="0">
                <a:solidFill>
                  <a:srgbClr val="92D050"/>
                </a:solidFill>
              </a:rPr>
              <a:t>Scimagojr-3.xlsx</a:t>
            </a:r>
          </a:p>
        </p:txBody>
      </p:sp>
      <p:sp>
        <p:nvSpPr>
          <p:cNvPr id="8" name="Text Placeholder 7">
            <a:extLst>
              <a:ext uri="{FF2B5EF4-FFF2-40B4-BE49-F238E27FC236}">
                <a16:creationId xmlns:a16="http://schemas.microsoft.com/office/drawing/2014/main" id="{936E6A89-95B9-0952-6A9A-CBB3F31BE906}"/>
              </a:ext>
            </a:extLst>
          </p:cNvPr>
          <p:cNvSpPr>
            <a:spLocks noGrp="1"/>
          </p:cNvSpPr>
          <p:nvPr>
            <p:ph type="body" sz="half" idx="17"/>
          </p:nvPr>
        </p:nvSpPr>
        <p:spPr>
          <a:xfrm>
            <a:off x="7966572" y="1940900"/>
            <a:ext cx="4022228" cy="4832433"/>
          </a:xfrm>
        </p:spPr>
        <p:txBody>
          <a:bodyPr>
            <a:normAutofit fontScale="55000" lnSpcReduction="20000"/>
          </a:bodyPr>
          <a:lstStyle/>
          <a:p>
            <a:pPr algn="l">
              <a:lnSpc>
                <a:spcPct val="120000"/>
              </a:lnSpc>
              <a:spcBef>
                <a:spcPts val="0"/>
              </a:spcBef>
              <a:spcAft>
                <a:spcPts val="0"/>
              </a:spcAft>
            </a:pPr>
            <a:r>
              <a:rPr lang="en-US" sz="1800" b="0" i="0" dirty="0">
                <a:solidFill>
                  <a:schemeClr val="tx1"/>
                </a:solidFill>
                <a:effectLst/>
                <a:latin typeface="Söhne"/>
              </a:rPr>
              <a:t>The Scimago Journal and Country Rank of Energy Engineering and Power</a:t>
            </a:r>
          </a:p>
          <a:p>
            <a:pPr algn="l">
              <a:lnSpc>
                <a:spcPct val="120000"/>
              </a:lnSpc>
              <a:spcBef>
                <a:spcPts val="0"/>
              </a:spcBef>
              <a:spcAft>
                <a:spcPts val="0"/>
              </a:spcAft>
            </a:pPr>
            <a:r>
              <a:rPr lang="en-US" sz="1800" b="0" i="0" dirty="0">
                <a:solidFill>
                  <a:schemeClr val="tx1"/>
                </a:solidFill>
                <a:effectLst/>
                <a:latin typeface="Söhne"/>
              </a:rPr>
              <a:t>Technology dataset provides information on the scientific research output of various countries in the field of Energy Engineering and Power Technology. Here's a brief description of the columns:</a:t>
            </a:r>
          </a:p>
          <a:p>
            <a:pPr algn="l">
              <a:buFont typeface="+mj-lt"/>
              <a:buAutoNum type="arabicPeriod"/>
            </a:pPr>
            <a:r>
              <a:rPr lang="en-US" sz="1800" b="1" i="0" dirty="0">
                <a:solidFill>
                  <a:srgbClr val="00B0F0"/>
                </a:solidFill>
                <a:effectLst/>
                <a:latin typeface="Söhne"/>
              </a:rPr>
              <a:t>Rank:</a:t>
            </a:r>
            <a:r>
              <a:rPr lang="en-US" sz="1800" b="0" i="0" dirty="0">
                <a:solidFill>
                  <a:srgbClr val="00B0F0"/>
                </a:solidFill>
                <a:effectLst/>
                <a:latin typeface="Söhne"/>
              </a:rPr>
              <a:t> </a:t>
            </a:r>
            <a:r>
              <a:rPr lang="en-US" sz="1800" b="0" i="0" dirty="0">
                <a:solidFill>
                  <a:schemeClr val="tx1"/>
                </a:solidFill>
                <a:effectLst/>
                <a:latin typeface="Söhne"/>
              </a:rPr>
              <a:t>The ranking of the country based on its scientific research output.</a:t>
            </a:r>
          </a:p>
          <a:p>
            <a:pPr algn="l">
              <a:buFont typeface="+mj-lt"/>
              <a:buAutoNum type="arabicPeriod"/>
            </a:pPr>
            <a:r>
              <a:rPr lang="en-US" sz="1800" b="1" i="0" dirty="0">
                <a:solidFill>
                  <a:srgbClr val="00B0F0"/>
                </a:solidFill>
                <a:effectLst/>
                <a:latin typeface="Söhne"/>
              </a:rPr>
              <a:t>Country:</a:t>
            </a:r>
            <a:r>
              <a:rPr lang="en-US" sz="1800" b="0" i="0" dirty="0">
                <a:solidFill>
                  <a:srgbClr val="00B0F0"/>
                </a:solidFill>
                <a:effectLst/>
                <a:latin typeface="Söhne"/>
              </a:rPr>
              <a:t> </a:t>
            </a:r>
            <a:r>
              <a:rPr lang="en-US" sz="1800" b="0" i="0" dirty="0">
                <a:solidFill>
                  <a:schemeClr val="tx1"/>
                </a:solidFill>
                <a:effectLst/>
                <a:latin typeface="Söhne"/>
              </a:rPr>
              <a:t>The name of the country.</a:t>
            </a:r>
          </a:p>
          <a:p>
            <a:pPr algn="l">
              <a:buFont typeface="+mj-lt"/>
              <a:buAutoNum type="arabicPeriod"/>
            </a:pPr>
            <a:r>
              <a:rPr lang="en-US" sz="1800" b="1" i="0" dirty="0">
                <a:solidFill>
                  <a:srgbClr val="00B0F0"/>
                </a:solidFill>
                <a:effectLst/>
                <a:latin typeface="Söhne"/>
              </a:rPr>
              <a:t>Documents:</a:t>
            </a:r>
            <a:r>
              <a:rPr lang="en-US" sz="1800" b="0" i="0" dirty="0">
                <a:solidFill>
                  <a:srgbClr val="00B0F0"/>
                </a:solidFill>
                <a:effectLst/>
                <a:latin typeface="Söhne"/>
              </a:rPr>
              <a:t> </a:t>
            </a:r>
            <a:r>
              <a:rPr lang="en-US" sz="1800" b="0" i="0" dirty="0">
                <a:solidFill>
                  <a:schemeClr val="tx1"/>
                </a:solidFill>
                <a:effectLst/>
                <a:latin typeface="Söhne"/>
              </a:rPr>
              <a:t>Total number of scientific documents published.</a:t>
            </a:r>
          </a:p>
          <a:p>
            <a:pPr algn="l">
              <a:buFont typeface="+mj-lt"/>
              <a:buAutoNum type="arabicPeriod"/>
            </a:pPr>
            <a:r>
              <a:rPr lang="en-US" sz="1800" b="1" i="0" dirty="0">
                <a:solidFill>
                  <a:srgbClr val="00B0F0"/>
                </a:solidFill>
                <a:effectLst/>
                <a:latin typeface="Söhne"/>
              </a:rPr>
              <a:t>Citable documents:</a:t>
            </a:r>
            <a:r>
              <a:rPr lang="en-US" sz="1800" b="0" i="0" dirty="0">
                <a:solidFill>
                  <a:srgbClr val="00B0F0"/>
                </a:solidFill>
                <a:effectLst/>
                <a:latin typeface="Söhne"/>
              </a:rPr>
              <a:t> </a:t>
            </a:r>
            <a:r>
              <a:rPr lang="en-US" sz="1800" b="0" i="0" dirty="0">
                <a:solidFill>
                  <a:schemeClr val="tx1"/>
                </a:solidFill>
                <a:effectLst/>
                <a:latin typeface="Söhne"/>
              </a:rPr>
              <a:t>Number of documents that are considered citable, contributing to the country's scholarly impact.</a:t>
            </a:r>
          </a:p>
          <a:p>
            <a:pPr algn="l">
              <a:buFont typeface="+mj-lt"/>
              <a:buAutoNum type="arabicPeriod"/>
            </a:pPr>
            <a:r>
              <a:rPr lang="en-US" sz="1800" b="1" i="0" dirty="0">
                <a:solidFill>
                  <a:srgbClr val="00B0F0"/>
                </a:solidFill>
                <a:effectLst/>
                <a:latin typeface="Söhne"/>
              </a:rPr>
              <a:t>Citations:</a:t>
            </a:r>
            <a:r>
              <a:rPr lang="en-US" sz="1800" b="0" i="0" dirty="0">
                <a:solidFill>
                  <a:srgbClr val="00B0F0"/>
                </a:solidFill>
                <a:effectLst/>
                <a:latin typeface="Söhne"/>
              </a:rPr>
              <a:t> </a:t>
            </a:r>
            <a:r>
              <a:rPr lang="en-US" sz="1800" b="0" i="0" dirty="0">
                <a:solidFill>
                  <a:schemeClr val="tx1"/>
                </a:solidFill>
                <a:effectLst/>
                <a:latin typeface="Söhne"/>
              </a:rPr>
              <a:t>Total number of citations received by the country's scientific documents.</a:t>
            </a:r>
          </a:p>
          <a:p>
            <a:pPr algn="l">
              <a:buFont typeface="+mj-lt"/>
              <a:buAutoNum type="arabicPeriod"/>
            </a:pPr>
            <a:r>
              <a:rPr lang="en-US" sz="1800" b="1" i="0" dirty="0">
                <a:solidFill>
                  <a:srgbClr val="00B0F0"/>
                </a:solidFill>
                <a:effectLst/>
                <a:latin typeface="Söhne"/>
              </a:rPr>
              <a:t>Self-citations:</a:t>
            </a:r>
            <a:r>
              <a:rPr lang="en-US" sz="1800" b="0" i="0" dirty="0">
                <a:solidFill>
                  <a:srgbClr val="00B0F0"/>
                </a:solidFill>
                <a:effectLst/>
                <a:latin typeface="Söhne"/>
              </a:rPr>
              <a:t> </a:t>
            </a:r>
            <a:r>
              <a:rPr lang="en-US" sz="1800" b="0" i="0" dirty="0">
                <a:solidFill>
                  <a:schemeClr val="tx1"/>
                </a:solidFill>
                <a:effectLst/>
                <a:latin typeface="Söhne"/>
              </a:rPr>
              <a:t>Number of citations that come from the country's own documents.</a:t>
            </a:r>
          </a:p>
          <a:p>
            <a:pPr algn="l">
              <a:buFont typeface="+mj-lt"/>
              <a:buAutoNum type="arabicPeriod"/>
            </a:pPr>
            <a:r>
              <a:rPr lang="en-US" sz="1800" b="1" i="0" dirty="0">
                <a:solidFill>
                  <a:srgbClr val="00B0F0"/>
                </a:solidFill>
                <a:effectLst/>
                <a:latin typeface="Söhne"/>
              </a:rPr>
              <a:t>Citations per document:</a:t>
            </a:r>
            <a:r>
              <a:rPr lang="en-US" sz="1800" b="0" i="0" dirty="0">
                <a:solidFill>
                  <a:srgbClr val="00B0F0"/>
                </a:solidFill>
                <a:effectLst/>
                <a:latin typeface="Söhne"/>
              </a:rPr>
              <a:t> </a:t>
            </a:r>
            <a:r>
              <a:rPr lang="en-US" sz="1800" b="0" i="0" dirty="0">
                <a:solidFill>
                  <a:schemeClr val="tx1"/>
                </a:solidFill>
                <a:effectLst/>
                <a:latin typeface="Söhne"/>
              </a:rPr>
              <a:t>Average number of citations received per scientific document.</a:t>
            </a:r>
          </a:p>
          <a:p>
            <a:pPr algn="l">
              <a:buFont typeface="+mj-lt"/>
              <a:buAutoNum type="arabicPeriod"/>
            </a:pPr>
            <a:r>
              <a:rPr lang="en-US" sz="1800" b="1" i="0" dirty="0">
                <a:solidFill>
                  <a:srgbClr val="00B0F0"/>
                </a:solidFill>
                <a:effectLst/>
                <a:latin typeface="Söhne"/>
              </a:rPr>
              <a:t>H index:</a:t>
            </a:r>
            <a:r>
              <a:rPr lang="en-US" sz="1800" b="0" i="0" dirty="0">
                <a:solidFill>
                  <a:srgbClr val="00B0F0"/>
                </a:solidFill>
                <a:effectLst/>
                <a:latin typeface="Söhne"/>
              </a:rPr>
              <a:t> </a:t>
            </a:r>
            <a:r>
              <a:rPr lang="en-US" sz="1800" b="0" i="0" dirty="0">
                <a:solidFill>
                  <a:schemeClr val="tx1"/>
                </a:solidFill>
                <a:effectLst/>
                <a:latin typeface="Söhne"/>
              </a:rPr>
              <a:t>The Hirsch index, a metric that quantifies both the productivity and impact of a country's scientific research output.</a:t>
            </a:r>
            <a:r>
              <a:rPr lang="en-US" sz="1800" b="0" i="0" dirty="0">
                <a:solidFill>
                  <a:srgbClr val="374151"/>
                </a:solidFill>
                <a:effectLst/>
                <a:latin typeface="Söhne"/>
              </a:rPr>
              <a:t> </a:t>
            </a:r>
            <a:r>
              <a:rPr lang="en-US" sz="1800" b="0" i="0" dirty="0">
                <a:solidFill>
                  <a:schemeClr val="tx1"/>
                </a:solidFill>
                <a:effectLst/>
                <a:latin typeface="Söhne"/>
              </a:rPr>
              <a:t>The H-index provides a balance between the quantity (number of publications) and impact (citation counts) of an individual's work.</a:t>
            </a:r>
          </a:p>
          <a:p>
            <a:pPr algn="l"/>
            <a:r>
              <a:rPr lang="en-US" sz="1800" b="0" i="0" dirty="0">
                <a:solidFill>
                  <a:schemeClr val="tx1"/>
                </a:solidFill>
                <a:effectLst/>
                <a:latin typeface="Söhne"/>
              </a:rPr>
              <a:t>The dataset shows the top-ranking countries in terms of their scientific contributions in the specified field. It includes key metrics such as the number of documents, citations, and the H index, offering insights into the research impact and influence of each country.</a:t>
            </a:r>
          </a:p>
          <a:p>
            <a:pPr algn="l"/>
            <a:endParaRPr lang="en-US" dirty="0">
              <a:solidFill>
                <a:schemeClr val="tx1"/>
              </a:solidFill>
              <a:effectLst/>
              <a:latin typeface="Söhne"/>
            </a:endParaRPr>
          </a:p>
          <a:p>
            <a:pPr algn="l"/>
            <a:endParaRPr lang="en-US" b="0" i="0" dirty="0">
              <a:solidFill>
                <a:schemeClr val="tx1"/>
              </a:solidFill>
              <a:effectLst/>
              <a:latin typeface="Söhne"/>
            </a:endParaRPr>
          </a:p>
          <a:p>
            <a:pPr algn="l"/>
            <a:r>
              <a:rPr lang="en-CA" sz="1300" dirty="0"/>
              <a:t>Source: (http://www.scimagojr.com/countryrank.php?category=2102)</a:t>
            </a:r>
          </a:p>
        </p:txBody>
      </p:sp>
    </p:spTree>
    <p:extLst>
      <p:ext uri="{BB962C8B-B14F-4D97-AF65-F5344CB8AC3E}">
        <p14:creationId xmlns:p14="http://schemas.microsoft.com/office/powerpoint/2010/main" val="3650579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5559476" cy="738664"/>
          </a:xfrm>
          <a:prstGeom prst="rect">
            <a:avLst/>
          </a:prstGeom>
          <a:noFill/>
        </p:spPr>
        <p:txBody>
          <a:bodyPr wrap="square" rtlCol="0">
            <a:spAutoFit/>
          </a:bodyPr>
          <a:lstStyle/>
          <a:p>
            <a:endParaRPr lang="en-US" sz="1200" dirty="0">
              <a:latin typeface="Helvetica Neue"/>
            </a:endParaRPr>
          </a:p>
          <a:p>
            <a:endParaRPr lang="en-US" sz="1200" i="0" dirty="0">
              <a:effectLst/>
              <a:latin typeface="Helvetica Neue"/>
            </a:endParaRPr>
          </a:p>
          <a:p>
            <a:endParaRPr lang="en-CA" dirty="0"/>
          </a:p>
        </p:txBody>
      </p:sp>
      <p:pic>
        <p:nvPicPr>
          <p:cNvPr id="14" name="Picture 13">
            <a:extLst>
              <a:ext uri="{FF2B5EF4-FFF2-40B4-BE49-F238E27FC236}">
                <a16:creationId xmlns:a16="http://schemas.microsoft.com/office/drawing/2014/main" id="{DCA1A2E0-DA67-282F-B0EE-AFD016FC2BBC}"/>
              </a:ext>
            </a:extLst>
          </p:cNvPr>
          <p:cNvPicPr>
            <a:picLocks noChangeAspect="1"/>
          </p:cNvPicPr>
          <p:nvPr/>
        </p:nvPicPr>
        <p:blipFill>
          <a:blip r:embed="rId2"/>
          <a:stretch>
            <a:fillRect/>
          </a:stretch>
        </p:blipFill>
        <p:spPr>
          <a:xfrm>
            <a:off x="128152" y="1155408"/>
            <a:ext cx="5545206" cy="2273592"/>
          </a:xfrm>
          <a:prstGeom prst="rect">
            <a:avLst/>
          </a:prstGeom>
        </p:spPr>
      </p:pic>
      <p:sp>
        <p:nvSpPr>
          <p:cNvPr id="20" name="TextBox 19">
            <a:extLst>
              <a:ext uri="{FF2B5EF4-FFF2-40B4-BE49-F238E27FC236}">
                <a16:creationId xmlns:a16="http://schemas.microsoft.com/office/drawing/2014/main" id="{94C017DF-5AFB-7956-37BB-9F359FC7E88F}"/>
              </a:ext>
            </a:extLst>
          </p:cNvPr>
          <p:cNvSpPr txBox="1"/>
          <p:nvPr/>
        </p:nvSpPr>
        <p:spPr>
          <a:xfrm>
            <a:off x="258618" y="770965"/>
            <a:ext cx="2323217" cy="338554"/>
          </a:xfrm>
          <a:prstGeom prst="rect">
            <a:avLst/>
          </a:prstGeom>
          <a:noFill/>
        </p:spPr>
        <p:txBody>
          <a:bodyPr wrap="square" rtlCol="0">
            <a:spAutoFit/>
          </a:bodyPr>
          <a:lstStyle/>
          <a:p>
            <a:r>
              <a:rPr lang="en-CA" sz="1050" dirty="0"/>
              <a:t>Q1</a:t>
            </a:r>
            <a:r>
              <a:rPr lang="en-CA" sz="1600" dirty="0"/>
              <a:t>)</a:t>
            </a:r>
          </a:p>
        </p:txBody>
      </p:sp>
      <p:sp>
        <p:nvSpPr>
          <p:cNvPr id="4" name="TextBox 3">
            <a:extLst>
              <a:ext uri="{FF2B5EF4-FFF2-40B4-BE49-F238E27FC236}">
                <a16:creationId xmlns:a16="http://schemas.microsoft.com/office/drawing/2014/main" id="{224BA8CF-15C9-0409-9C1D-B304E133C497}"/>
              </a:ext>
            </a:extLst>
          </p:cNvPr>
          <p:cNvSpPr txBox="1"/>
          <p:nvPr/>
        </p:nvSpPr>
        <p:spPr>
          <a:xfrm>
            <a:off x="128152" y="3531463"/>
            <a:ext cx="5391773" cy="3185487"/>
          </a:xfrm>
          <a:prstGeom prst="rect">
            <a:avLst/>
          </a:prstGeom>
          <a:noFill/>
        </p:spPr>
        <p:txBody>
          <a:bodyPr wrap="square" rtlCol="0">
            <a:spAutoFit/>
          </a:bodyPr>
          <a:lstStyle/>
          <a:p>
            <a:r>
              <a:rPr lang="en-US" sz="1200" dirty="0">
                <a:solidFill>
                  <a:srgbClr val="FFC000"/>
                </a:solidFill>
              </a:rPr>
              <a:t>Methodology:</a:t>
            </a:r>
          </a:p>
          <a:p>
            <a:endParaRPr lang="en-US" sz="1050" dirty="0"/>
          </a:p>
          <a:p>
            <a:pPr marL="171450" indent="-171450">
              <a:buFont typeface="Wingdings" panose="05000000000000000000" pitchFamily="2" charset="2"/>
              <a:buChar char="ü"/>
            </a:pPr>
            <a:r>
              <a:rPr lang="en-US" sz="1050" dirty="0"/>
              <a:t>Energy Data (Q1a-c): Loaded energy data from Energy Indicators.xls, removed header and footer, dropped unwanted columns, converted energy supply to gigajoules, and cleaned country names. Renamed specified countries, removed parentheses and digits from country names.</a:t>
            </a:r>
          </a:p>
          <a:p>
            <a:pPr marL="171450" indent="-171450">
              <a:buFont typeface="Wingdings" panose="05000000000000000000" pitchFamily="2" charset="2"/>
              <a:buChar char="ü"/>
            </a:pPr>
            <a:endParaRPr lang="en-US" sz="1050" dirty="0"/>
          </a:p>
          <a:p>
            <a:pPr marL="171450" indent="-171450">
              <a:buFont typeface="Wingdings" panose="05000000000000000000" pitchFamily="2" charset="2"/>
              <a:buChar char="ü"/>
            </a:pPr>
            <a:r>
              <a:rPr lang="en-US" sz="1050" dirty="0"/>
              <a:t>GDP Data (Q1d): Loaded GDP data from world_bank.csv, skipped the header, and renamed specified countries.</a:t>
            </a:r>
          </a:p>
          <a:p>
            <a:pPr marL="171450" indent="-171450">
              <a:buFont typeface="Wingdings" panose="05000000000000000000" pitchFamily="2" charset="2"/>
              <a:buChar char="ü"/>
            </a:pPr>
            <a:endParaRPr lang="en-US" sz="1050" dirty="0"/>
          </a:p>
          <a:p>
            <a:pPr marL="171450" indent="-171450">
              <a:buFont typeface="Wingdings" panose="05000000000000000000" pitchFamily="2" charset="2"/>
              <a:buChar char="ü"/>
            </a:pPr>
            <a:r>
              <a:rPr lang="en-US" sz="1050" dirty="0"/>
              <a:t>ScimEn Data (Q1e): Loaded </a:t>
            </a:r>
            <a:r>
              <a:rPr lang="en-US" sz="1050" dirty="0" err="1"/>
              <a:t>Sciamgo</a:t>
            </a:r>
            <a:r>
              <a:rPr lang="en-US" sz="1050" dirty="0"/>
              <a:t> Journal and Country Rank data for Energy Engineering and Power Technology from scimagojr-3.xlsx.</a:t>
            </a:r>
          </a:p>
          <a:p>
            <a:pPr marL="171450" indent="-171450">
              <a:buFont typeface="Wingdings" panose="05000000000000000000" pitchFamily="2" charset="2"/>
              <a:buChar char="ü"/>
            </a:pPr>
            <a:endParaRPr lang="en-US" sz="1050" dirty="0"/>
          </a:p>
          <a:p>
            <a:pPr marL="171450" indent="-171450">
              <a:buFont typeface="Wingdings" panose="05000000000000000000" pitchFamily="2" charset="2"/>
              <a:buChar char="ü"/>
            </a:pPr>
            <a:r>
              <a:rPr lang="en-US" sz="1050" dirty="0"/>
              <a:t>Merge Datasets (Q1f): Joined GDP, Energy, and ScimEn datasets into a new dataset using the intersection of country names and with the index as country name. Selected the last 10 years of GDP data and top 15 countries by Scimagojr Rank.</a:t>
            </a:r>
          </a:p>
          <a:p>
            <a:pPr marL="171450" indent="-171450">
              <a:buFont typeface="Wingdings" panose="05000000000000000000" pitchFamily="2" charset="2"/>
              <a:buChar char="ü"/>
            </a:pPr>
            <a:endParaRPr lang="en-US" sz="1050" dirty="0"/>
          </a:p>
          <a:p>
            <a:pPr marL="171450" indent="-171450">
              <a:buFont typeface="Wingdings" panose="05000000000000000000" pitchFamily="2" charset="2"/>
              <a:buChar char="ü"/>
            </a:pPr>
            <a:r>
              <a:rPr lang="en-US" sz="1050" dirty="0"/>
              <a:t>Analysis (Q2-Q12): Utilized the merged dataset to answer various questions related to GDP, energy supply, renewable energy, and population estimates.</a:t>
            </a:r>
            <a:endParaRPr lang="en-CA" sz="1050" dirty="0"/>
          </a:p>
        </p:txBody>
      </p:sp>
      <p:pic>
        <p:nvPicPr>
          <p:cNvPr id="6" name="Picture 5">
            <a:extLst>
              <a:ext uri="{FF2B5EF4-FFF2-40B4-BE49-F238E27FC236}">
                <a16:creationId xmlns:a16="http://schemas.microsoft.com/office/drawing/2014/main" id="{710732C9-BD30-6FEB-93A0-CC0D6FB20AF4}"/>
              </a:ext>
            </a:extLst>
          </p:cNvPr>
          <p:cNvPicPr>
            <a:picLocks noChangeAspect="1"/>
          </p:cNvPicPr>
          <p:nvPr/>
        </p:nvPicPr>
        <p:blipFill>
          <a:blip r:embed="rId3"/>
          <a:stretch>
            <a:fillRect/>
          </a:stretch>
        </p:blipFill>
        <p:spPr>
          <a:xfrm>
            <a:off x="5818093" y="1155408"/>
            <a:ext cx="6328145" cy="5067592"/>
          </a:xfrm>
          <a:prstGeom prst="rect">
            <a:avLst/>
          </a:prstGeom>
        </p:spPr>
      </p:pic>
    </p:spTree>
    <p:extLst>
      <p:ext uri="{BB962C8B-B14F-4D97-AF65-F5344CB8AC3E}">
        <p14:creationId xmlns:p14="http://schemas.microsoft.com/office/powerpoint/2010/main" val="1586251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107996"/>
          </a:xfrm>
          <a:prstGeom prst="rect">
            <a:avLst/>
          </a:prstGeom>
          <a:noFill/>
        </p:spPr>
        <p:txBody>
          <a:bodyPr wrap="square" rtlCol="0">
            <a:spAutoFit/>
          </a:bodyPr>
          <a:lstStyle/>
          <a:p>
            <a:r>
              <a:rPr lang="en-US" sz="1200" b="1" i="0" dirty="0">
                <a:solidFill>
                  <a:schemeClr val="accent6">
                    <a:lumMod val="60000"/>
                    <a:lumOff val="40000"/>
                  </a:schemeClr>
                </a:solidFill>
                <a:effectLst/>
                <a:latin typeface="Helvetica Neue"/>
              </a:rPr>
              <a:t>Question 2: </a:t>
            </a:r>
            <a:r>
              <a:rPr lang="en-US" sz="1200" i="0" dirty="0">
                <a:effectLst/>
                <a:latin typeface="Helvetica Neue"/>
              </a:rPr>
              <a:t>What are the top 15 countries for average GDP over the last 10 years? [NB: This function should return a Series named ‘</a:t>
            </a:r>
            <a:r>
              <a:rPr lang="en-US" sz="1200" i="0" dirty="0" err="1">
                <a:effectLst/>
                <a:latin typeface="Helvetica Neue"/>
              </a:rPr>
              <a:t>avgGDP</a:t>
            </a:r>
            <a:r>
              <a:rPr lang="en-US" sz="1200" i="0" dirty="0">
                <a:effectLst/>
                <a:latin typeface="Helvetica Neue"/>
              </a:rPr>
              <a:t>’ with 15 countries and their average GDP sorted in descending order.]</a:t>
            </a:r>
          </a:p>
          <a:p>
            <a:endParaRPr lang="en-US" sz="1200" dirty="0">
              <a:latin typeface="Helvetica Neue"/>
            </a:endParaRPr>
          </a:p>
          <a:p>
            <a:endParaRPr lang="en-US" sz="1200" i="0" dirty="0">
              <a:effectLst/>
              <a:latin typeface="Helvetica Neue"/>
            </a:endParaRPr>
          </a:p>
          <a:p>
            <a:endParaRPr lang="en-CA" dirty="0"/>
          </a:p>
        </p:txBody>
      </p:sp>
      <p:sp>
        <p:nvSpPr>
          <p:cNvPr id="12" name="TextBox 11">
            <a:extLst>
              <a:ext uri="{FF2B5EF4-FFF2-40B4-BE49-F238E27FC236}">
                <a16:creationId xmlns:a16="http://schemas.microsoft.com/office/drawing/2014/main" id="{B9DF91C9-FD4B-EAA4-83C8-B4B4A97E4EC6}"/>
              </a:ext>
            </a:extLst>
          </p:cNvPr>
          <p:cNvSpPr txBox="1"/>
          <p:nvPr/>
        </p:nvSpPr>
        <p:spPr>
          <a:xfrm>
            <a:off x="258618" y="1868473"/>
            <a:ext cx="2424577" cy="338554"/>
          </a:xfrm>
          <a:prstGeom prst="rect">
            <a:avLst/>
          </a:prstGeom>
          <a:noFill/>
        </p:spPr>
        <p:txBody>
          <a:bodyPr wrap="square" rtlCol="0">
            <a:spAutoFit/>
          </a:bodyPr>
          <a:lstStyle/>
          <a:p>
            <a:r>
              <a:rPr lang="en-CA" sz="1400" dirty="0">
                <a:solidFill>
                  <a:schemeClr val="accent6">
                    <a:lumMod val="60000"/>
                    <a:lumOff val="40000"/>
                  </a:schemeClr>
                </a:solidFill>
              </a:rPr>
              <a:t>Output</a:t>
            </a:r>
            <a:r>
              <a:rPr lang="en-CA" sz="1600" dirty="0">
                <a:solidFill>
                  <a:schemeClr val="accent6">
                    <a:lumMod val="60000"/>
                    <a:lumOff val="40000"/>
                  </a:schemeClr>
                </a:solidFill>
              </a:rPr>
              <a:t>:</a:t>
            </a:r>
          </a:p>
        </p:txBody>
      </p:sp>
      <p:pic>
        <p:nvPicPr>
          <p:cNvPr id="7" name="Picture 6">
            <a:extLst>
              <a:ext uri="{FF2B5EF4-FFF2-40B4-BE49-F238E27FC236}">
                <a16:creationId xmlns:a16="http://schemas.microsoft.com/office/drawing/2014/main" id="{0A413A20-BD68-79BF-7DC5-428486D0908A}"/>
              </a:ext>
            </a:extLst>
          </p:cNvPr>
          <p:cNvPicPr>
            <a:picLocks noChangeAspect="1"/>
          </p:cNvPicPr>
          <p:nvPr/>
        </p:nvPicPr>
        <p:blipFill>
          <a:blip r:embed="rId2"/>
          <a:stretch>
            <a:fillRect/>
          </a:stretch>
        </p:blipFill>
        <p:spPr>
          <a:xfrm>
            <a:off x="2415532" y="1964685"/>
            <a:ext cx="3008719" cy="2030573"/>
          </a:xfrm>
          <a:prstGeom prst="rect">
            <a:avLst/>
          </a:prstGeom>
        </p:spPr>
      </p:pic>
      <p:pic>
        <p:nvPicPr>
          <p:cNvPr id="6" name="Picture 5">
            <a:extLst>
              <a:ext uri="{FF2B5EF4-FFF2-40B4-BE49-F238E27FC236}">
                <a16:creationId xmlns:a16="http://schemas.microsoft.com/office/drawing/2014/main" id="{11FC0EBC-FFC6-46A1-BBC0-D0DB4DA94BE4}"/>
              </a:ext>
            </a:extLst>
          </p:cNvPr>
          <p:cNvPicPr>
            <a:picLocks noChangeAspect="1"/>
          </p:cNvPicPr>
          <p:nvPr/>
        </p:nvPicPr>
        <p:blipFill>
          <a:blip r:embed="rId3"/>
          <a:stretch>
            <a:fillRect/>
          </a:stretch>
        </p:blipFill>
        <p:spPr>
          <a:xfrm>
            <a:off x="6886284" y="1606943"/>
            <a:ext cx="4894729" cy="4686096"/>
          </a:xfrm>
          <a:prstGeom prst="rect">
            <a:avLst/>
          </a:prstGeom>
        </p:spPr>
      </p:pic>
      <p:sp>
        <p:nvSpPr>
          <p:cNvPr id="4" name="TextBox 3">
            <a:extLst>
              <a:ext uri="{FF2B5EF4-FFF2-40B4-BE49-F238E27FC236}">
                <a16:creationId xmlns:a16="http://schemas.microsoft.com/office/drawing/2014/main" id="{BE002338-4758-0279-4FB5-711DA108DAE7}"/>
              </a:ext>
            </a:extLst>
          </p:cNvPr>
          <p:cNvSpPr txBox="1"/>
          <p:nvPr/>
        </p:nvSpPr>
        <p:spPr>
          <a:xfrm>
            <a:off x="552145" y="4697059"/>
            <a:ext cx="6040613" cy="1107996"/>
          </a:xfrm>
          <a:prstGeom prst="rect">
            <a:avLst/>
          </a:prstGeom>
          <a:noFill/>
        </p:spPr>
        <p:txBody>
          <a:bodyPr wrap="square" rtlCol="0">
            <a:spAutoFit/>
          </a:bodyPr>
          <a:lstStyle/>
          <a:p>
            <a:r>
              <a:rPr lang="en-US" sz="1200" b="0" i="0" dirty="0">
                <a:solidFill>
                  <a:srgbClr val="FFC000"/>
                </a:solidFill>
                <a:effectLst/>
                <a:latin typeface="Helvetica Neue"/>
              </a:rPr>
              <a:t>Key Findings:</a:t>
            </a:r>
          </a:p>
          <a:p>
            <a:endParaRPr lang="en-US" sz="1200" b="0" i="0" dirty="0">
              <a:effectLst/>
              <a:latin typeface="Helvetica Neue"/>
            </a:endParaRPr>
          </a:p>
          <a:p>
            <a:r>
              <a:rPr lang="en-US" sz="1200" b="0" i="0" dirty="0">
                <a:effectLst/>
                <a:latin typeface="Helvetica Neue"/>
              </a:rPr>
              <a:t>United States has highest average GDP ranked  at 1</a:t>
            </a:r>
            <a:r>
              <a:rPr lang="en-US" sz="1200" b="0" i="0" baseline="30000" dirty="0">
                <a:effectLst/>
                <a:latin typeface="Helvetica Neue"/>
              </a:rPr>
              <a:t>st</a:t>
            </a:r>
            <a:r>
              <a:rPr lang="en-US" sz="1200" b="0" i="0" dirty="0">
                <a:effectLst/>
                <a:latin typeface="Helvetica Neue"/>
              </a:rPr>
              <a:t> position followed by China and Japan</a:t>
            </a:r>
          </a:p>
          <a:p>
            <a:endParaRPr lang="en-CA" dirty="0"/>
          </a:p>
        </p:txBody>
      </p:sp>
    </p:spTree>
    <p:extLst>
      <p:ext uri="{BB962C8B-B14F-4D97-AF65-F5344CB8AC3E}">
        <p14:creationId xmlns:p14="http://schemas.microsoft.com/office/powerpoint/2010/main" val="1149372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477328"/>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3 : </a:t>
            </a:r>
            <a:r>
              <a:rPr lang="en-US" sz="1200" b="1" i="0" dirty="0">
                <a:solidFill>
                  <a:schemeClr val="accent3">
                    <a:lumMod val="20000"/>
                    <a:lumOff val="80000"/>
                  </a:schemeClr>
                </a:solidFill>
                <a:effectLst/>
                <a:latin typeface="Helvetica Neue"/>
              </a:rPr>
              <a:t>By how much had the GDP changed over the 10 year span for the country with the 6th largest average GDP? [NB: This function should return a single number.]</a:t>
            </a:r>
          </a:p>
          <a:p>
            <a:pPr algn="l"/>
            <a:endParaRPr lang="en-US" sz="1200" b="1" dirty="0">
              <a:solidFill>
                <a:schemeClr val="accent3">
                  <a:lumMod val="20000"/>
                  <a:lumOff val="80000"/>
                </a:schemeClr>
              </a:solidFill>
              <a:latin typeface="Helvetica Neue"/>
            </a:endParaRPr>
          </a:p>
          <a:p>
            <a:pPr algn="l"/>
            <a:endParaRPr lang="en-US" sz="1200" b="1" i="0" dirty="0">
              <a:solidFill>
                <a:schemeClr val="accent3">
                  <a:lumMod val="20000"/>
                  <a:lumOff val="80000"/>
                </a:schemeClr>
              </a:solidFill>
              <a:effectLst/>
              <a:latin typeface="Helvetica Neue"/>
            </a:endParaRPr>
          </a:p>
          <a:p>
            <a:endParaRPr lang="en-US" sz="1200" dirty="0">
              <a:latin typeface="Helvetica Neue"/>
            </a:endParaRPr>
          </a:p>
          <a:p>
            <a:endParaRPr lang="en-US" sz="1200" i="0" dirty="0">
              <a:effectLst/>
              <a:latin typeface="Helvetica Neue"/>
            </a:endParaRPr>
          </a:p>
          <a:p>
            <a:endParaRPr lang="en-CA" dirty="0"/>
          </a:p>
        </p:txBody>
      </p:sp>
      <p:pic>
        <p:nvPicPr>
          <p:cNvPr id="8" name="Picture 7">
            <a:extLst>
              <a:ext uri="{FF2B5EF4-FFF2-40B4-BE49-F238E27FC236}">
                <a16:creationId xmlns:a16="http://schemas.microsoft.com/office/drawing/2014/main" id="{D289B096-3770-93E1-6BFD-2A29EB107C81}"/>
              </a:ext>
            </a:extLst>
          </p:cNvPr>
          <p:cNvPicPr>
            <a:picLocks noChangeAspect="1"/>
          </p:cNvPicPr>
          <p:nvPr/>
        </p:nvPicPr>
        <p:blipFill>
          <a:blip r:embed="rId2"/>
          <a:stretch>
            <a:fillRect/>
          </a:stretch>
        </p:blipFill>
        <p:spPr>
          <a:xfrm>
            <a:off x="357378" y="2309786"/>
            <a:ext cx="6167462" cy="589819"/>
          </a:xfrm>
          <a:prstGeom prst="rect">
            <a:avLst/>
          </a:prstGeom>
        </p:spPr>
      </p:pic>
      <p:sp>
        <p:nvSpPr>
          <p:cNvPr id="9" name="TextBox 8">
            <a:extLst>
              <a:ext uri="{FF2B5EF4-FFF2-40B4-BE49-F238E27FC236}">
                <a16:creationId xmlns:a16="http://schemas.microsoft.com/office/drawing/2014/main" id="{5A241C1D-58CF-E65C-0CF6-5B5FF9F56325}"/>
              </a:ext>
            </a:extLst>
          </p:cNvPr>
          <p:cNvSpPr txBox="1"/>
          <p:nvPr/>
        </p:nvSpPr>
        <p:spPr>
          <a:xfrm>
            <a:off x="258618" y="1791609"/>
            <a:ext cx="1688069" cy="369332"/>
          </a:xfrm>
          <a:prstGeom prst="rect">
            <a:avLst/>
          </a:prstGeom>
          <a:noFill/>
        </p:spPr>
        <p:txBody>
          <a:bodyPr wrap="square" rtlCol="0">
            <a:spAutoFit/>
          </a:bodyPr>
          <a:lstStyle/>
          <a:p>
            <a:r>
              <a:rPr lang="en-CA" sz="1400" dirty="0">
                <a:solidFill>
                  <a:schemeClr val="accent6">
                    <a:lumMod val="40000"/>
                    <a:lumOff val="60000"/>
                  </a:schemeClr>
                </a:solidFill>
              </a:rPr>
              <a:t>Output</a:t>
            </a:r>
            <a:r>
              <a:rPr lang="en-CA" dirty="0">
                <a:solidFill>
                  <a:schemeClr val="accent6">
                    <a:lumMod val="40000"/>
                    <a:lumOff val="60000"/>
                  </a:schemeClr>
                </a:solidFill>
              </a:rPr>
              <a:t>:</a:t>
            </a:r>
          </a:p>
        </p:txBody>
      </p:sp>
      <p:pic>
        <p:nvPicPr>
          <p:cNvPr id="6" name="Picture 5">
            <a:extLst>
              <a:ext uri="{FF2B5EF4-FFF2-40B4-BE49-F238E27FC236}">
                <a16:creationId xmlns:a16="http://schemas.microsoft.com/office/drawing/2014/main" id="{E91C8BFE-C85C-0B69-FE88-D40A4E712041}"/>
              </a:ext>
            </a:extLst>
          </p:cNvPr>
          <p:cNvPicPr>
            <a:picLocks noChangeAspect="1"/>
          </p:cNvPicPr>
          <p:nvPr/>
        </p:nvPicPr>
        <p:blipFill>
          <a:blip r:embed="rId3"/>
          <a:stretch>
            <a:fillRect/>
          </a:stretch>
        </p:blipFill>
        <p:spPr>
          <a:xfrm>
            <a:off x="6804193" y="1698688"/>
            <a:ext cx="5175371" cy="4857216"/>
          </a:xfrm>
          <a:prstGeom prst="rect">
            <a:avLst/>
          </a:prstGeom>
        </p:spPr>
      </p:pic>
      <p:sp>
        <p:nvSpPr>
          <p:cNvPr id="4" name="TextBox 3">
            <a:extLst>
              <a:ext uri="{FF2B5EF4-FFF2-40B4-BE49-F238E27FC236}">
                <a16:creationId xmlns:a16="http://schemas.microsoft.com/office/drawing/2014/main" id="{B6A14CA4-E7F4-2F68-AF50-4275FCE8D0B5}"/>
              </a:ext>
            </a:extLst>
          </p:cNvPr>
          <p:cNvSpPr txBox="1"/>
          <p:nvPr/>
        </p:nvSpPr>
        <p:spPr>
          <a:xfrm>
            <a:off x="357378" y="3098800"/>
            <a:ext cx="6167462" cy="2031325"/>
          </a:xfrm>
          <a:prstGeom prst="rect">
            <a:avLst/>
          </a:prstGeom>
          <a:noFill/>
        </p:spPr>
        <p:txBody>
          <a:bodyPr wrap="square" rtlCol="0">
            <a:spAutoFit/>
          </a:bodyPr>
          <a:lstStyle/>
          <a:p>
            <a:r>
              <a:rPr lang="en-CA" sz="1400" dirty="0">
                <a:solidFill>
                  <a:srgbClr val="FFC000"/>
                </a:solidFill>
              </a:rPr>
              <a:t>Key Findings:</a:t>
            </a:r>
          </a:p>
          <a:p>
            <a:endParaRPr lang="en-CA" sz="1400" dirty="0">
              <a:solidFill>
                <a:srgbClr val="FFC000"/>
              </a:solidFill>
            </a:endParaRPr>
          </a:p>
          <a:p>
            <a:pPr marL="285750" indent="-285750">
              <a:buFont typeface="Wingdings" panose="05000000000000000000" pitchFamily="2" charset="2"/>
              <a:buChar char="ü"/>
            </a:pPr>
            <a:r>
              <a:rPr lang="en-US" sz="1400" b="0" i="0" dirty="0">
                <a:effectLst/>
                <a:latin typeface="Söhne"/>
              </a:rPr>
              <a:t>The GDP Change over the span of 10 years for United Kingdom is US$ 246702696075.4. </a:t>
            </a:r>
          </a:p>
          <a:p>
            <a:endParaRPr lang="en-US" sz="1400" dirty="0">
              <a:latin typeface="Söhne"/>
            </a:endParaRPr>
          </a:p>
          <a:p>
            <a:pPr marL="285750" indent="-285750">
              <a:buFont typeface="Wingdings" panose="05000000000000000000" pitchFamily="2" charset="2"/>
              <a:buChar char="ü"/>
            </a:pPr>
            <a:r>
              <a:rPr lang="en-US" sz="1400" b="0" i="0" dirty="0">
                <a:effectLst/>
                <a:latin typeface="Söhne"/>
              </a:rPr>
              <a:t>It indicates that the overall value of goods and services produced within a country's borders has expanded. </a:t>
            </a:r>
          </a:p>
          <a:p>
            <a:endParaRPr lang="en-US" sz="1400" dirty="0">
              <a:latin typeface="Söhne"/>
            </a:endParaRPr>
          </a:p>
          <a:p>
            <a:endParaRPr lang="en-US" sz="1400" dirty="0">
              <a:latin typeface="Söhne"/>
            </a:endParaRPr>
          </a:p>
        </p:txBody>
      </p:sp>
    </p:spTree>
    <p:extLst>
      <p:ext uri="{BB962C8B-B14F-4D97-AF65-F5344CB8AC3E}">
        <p14:creationId xmlns:p14="http://schemas.microsoft.com/office/powerpoint/2010/main" val="35224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107996"/>
          </a:xfrm>
          <a:prstGeom prst="rect">
            <a:avLst/>
          </a:prstGeom>
          <a:noFill/>
        </p:spPr>
        <p:txBody>
          <a:bodyPr wrap="square" rtlCol="0">
            <a:spAutoFit/>
          </a:bodyPr>
          <a:lstStyle/>
          <a:p>
            <a:r>
              <a:rPr lang="en-US" sz="1200" b="1" i="0" dirty="0">
                <a:solidFill>
                  <a:schemeClr val="accent6">
                    <a:lumMod val="60000"/>
                    <a:lumOff val="40000"/>
                  </a:schemeClr>
                </a:solidFill>
                <a:effectLst/>
                <a:latin typeface="Helvetica Neue"/>
              </a:rPr>
              <a:t>Question 4 : </a:t>
            </a:r>
            <a:r>
              <a:rPr lang="en-US" sz="1200" b="1" i="0" dirty="0">
                <a:solidFill>
                  <a:schemeClr val="accent3">
                    <a:lumMod val="20000"/>
                    <a:lumOff val="80000"/>
                  </a:schemeClr>
                </a:solidFill>
                <a:effectLst/>
                <a:latin typeface="Helvetica Neue"/>
              </a:rPr>
              <a:t>What is the mean energy supply per capita? [NB: This function should return a single number.]</a:t>
            </a:r>
          </a:p>
          <a:p>
            <a:endParaRPr lang="en-US" sz="1200" b="1" dirty="0">
              <a:solidFill>
                <a:schemeClr val="accent3">
                  <a:lumMod val="20000"/>
                  <a:lumOff val="80000"/>
                </a:schemeClr>
              </a:solidFill>
              <a:latin typeface="Helvetica Neue"/>
            </a:endParaRPr>
          </a:p>
          <a:p>
            <a:endParaRPr lang="en-US" sz="1200" dirty="0">
              <a:latin typeface="Helvetica Neue"/>
            </a:endParaRPr>
          </a:p>
          <a:p>
            <a:endParaRPr lang="en-US" sz="1200" i="0" dirty="0">
              <a:effectLst/>
              <a:latin typeface="Helvetica Neue"/>
            </a:endParaRPr>
          </a:p>
          <a:p>
            <a:endParaRPr lang="en-CA" dirty="0"/>
          </a:p>
        </p:txBody>
      </p:sp>
      <p:sp>
        <p:nvSpPr>
          <p:cNvPr id="6" name="TextBox 5">
            <a:extLst>
              <a:ext uri="{FF2B5EF4-FFF2-40B4-BE49-F238E27FC236}">
                <a16:creationId xmlns:a16="http://schemas.microsoft.com/office/drawing/2014/main" id="{6C503D60-397C-55E3-37E5-F8C5110548B4}"/>
              </a:ext>
            </a:extLst>
          </p:cNvPr>
          <p:cNvSpPr txBox="1"/>
          <p:nvPr/>
        </p:nvSpPr>
        <p:spPr>
          <a:xfrm>
            <a:off x="323273" y="3620655"/>
            <a:ext cx="11480800" cy="923330"/>
          </a:xfrm>
          <a:prstGeom prst="rect">
            <a:avLst/>
          </a:prstGeom>
          <a:noFill/>
        </p:spPr>
        <p:txBody>
          <a:bodyPr wrap="square" rtlCol="0">
            <a:spAutoFit/>
          </a:bodyPr>
          <a:lstStyle/>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CA" dirty="0">
              <a:solidFill>
                <a:schemeClr val="accent3">
                  <a:lumMod val="20000"/>
                  <a:lumOff val="80000"/>
                </a:schemeClr>
              </a:solidFill>
            </a:endParaRPr>
          </a:p>
        </p:txBody>
      </p:sp>
      <p:pic>
        <p:nvPicPr>
          <p:cNvPr id="5" name="Picture 4">
            <a:extLst>
              <a:ext uri="{FF2B5EF4-FFF2-40B4-BE49-F238E27FC236}">
                <a16:creationId xmlns:a16="http://schemas.microsoft.com/office/drawing/2014/main" id="{ACF26F9F-6CE0-CBD2-46C6-E022035F6766}"/>
              </a:ext>
            </a:extLst>
          </p:cNvPr>
          <p:cNvPicPr>
            <a:picLocks noChangeAspect="1"/>
          </p:cNvPicPr>
          <p:nvPr/>
        </p:nvPicPr>
        <p:blipFill>
          <a:blip r:embed="rId2"/>
          <a:stretch>
            <a:fillRect/>
          </a:stretch>
        </p:blipFill>
        <p:spPr>
          <a:xfrm>
            <a:off x="919119" y="1712657"/>
            <a:ext cx="7153208" cy="2079413"/>
          </a:xfrm>
          <a:prstGeom prst="rect">
            <a:avLst/>
          </a:prstGeom>
        </p:spPr>
      </p:pic>
    </p:spTree>
    <p:extLst>
      <p:ext uri="{BB962C8B-B14F-4D97-AF65-F5344CB8AC3E}">
        <p14:creationId xmlns:p14="http://schemas.microsoft.com/office/powerpoint/2010/main" val="792058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292662"/>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5 : </a:t>
            </a:r>
            <a:r>
              <a:rPr lang="en-US" sz="1200" b="1" i="0" dirty="0">
                <a:solidFill>
                  <a:schemeClr val="accent3">
                    <a:lumMod val="20000"/>
                    <a:lumOff val="80000"/>
                  </a:schemeClr>
                </a:solidFill>
                <a:effectLst/>
                <a:latin typeface="Helvetica Neue"/>
              </a:rPr>
              <a:t>Which country has the maximum % Renewable and what is the percentage? [NB: This function should return a tuple with the name of the country and the percentage.]</a:t>
            </a:r>
          </a:p>
          <a:p>
            <a:pPr algn="l"/>
            <a:endParaRPr lang="en-US" sz="1200" b="1" i="0" dirty="0">
              <a:solidFill>
                <a:schemeClr val="accent3">
                  <a:lumMod val="20000"/>
                  <a:lumOff val="80000"/>
                </a:schemeClr>
              </a:solidFill>
              <a:effectLst/>
              <a:latin typeface="Helvetica Neue"/>
            </a:endParaRPr>
          </a:p>
          <a:p>
            <a:endParaRPr lang="en-US" sz="1200" dirty="0">
              <a:solidFill>
                <a:schemeClr val="accent3">
                  <a:lumMod val="20000"/>
                  <a:lumOff val="80000"/>
                </a:schemeClr>
              </a:solidFill>
              <a:latin typeface="Helvetica Neue"/>
            </a:endParaRPr>
          </a:p>
          <a:p>
            <a:endParaRPr lang="en-US" sz="1200" i="0" dirty="0">
              <a:solidFill>
                <a:schemeClr val="accent3">
                  <a:lumMod val="20000"/>
                  <a:lumOff val="80000"/>
                </a:schemeClr>
              </a:solidFill>
              <a:effectLst/>
              <a:latin typeface="Helvetica Neue"/>
            </a:endParaRPr>
          </a:p>
          <a:p>
            <a:endParaRPr lang="en-CA" dirty="0"/>
          </a:p>
        </p:txBody>
      </p:sp>
      <p:pic>
        <p:nvPicPr>
          <p:cNvPr id="6" name="Picture 5">
            <a:extLst>
              <a:ext uri="{FF2B5EF4-FFF2-40B4-BE49-F238E27FC236}">
                <a16:creationId xmlns:a16="http://schemas.microsoft.com/office/drawing/2014/main" id="{15D4B5E8-9395-28A9-7805-A0E3895BA6B3}"/>
              </a:ext>
            </a:extLst>
          </p:cNvPr>
          <p:cNvPicPr>
            <a:picLocks noChangeAspect="1"/>
          </p:cNvPicPr>
          <p:nvPr/>
        </p:nvPicPr>
        <p:blipFill>
          <a:blip r:embed="rId2"/>
          <a:stretch>
            <a:fillRect/>
          </a:stretch>
        </p:blipFill>
        <p:spPr>
          <a:xfrm>
            <a:off x="7370347" y="1981165"/>
            <a:ext cx="4563035" cy="3949360"/>
          </a:xfrm>
          <a:prstGeom prst="rect">
            <a:avLst/>
          </a:prstGeom>
        </p:spPr>
      </p:pic>
      <p:sp>
        <p:nvSpPr>
          <p:cNvPr id="7" name="TextBox 6">
            <a:extLst>
              <a:ext uri="{FF2B5EF4-FFF2-40B4-BE49-F238E27FC236}">
                <a16:creationId xmlns:a16="http://schemas.microsoft.com/office/drawing/2014/main" id="{BB268D61-6FBB-18F5-6553-845CCE79A1F4}"/>
              </a:ext>
            </a:extLst>
          </p:cNvPr>
          <p:cNvSpPr txBox="1"/>
          <p:nvPr/>
        </p:nvSpPr>
        <p:spPr>
          <a:xfrm>
            <a:off x="380999" y="1981165"/>
            <a:ext cx="6096000" cy="1323439"/>
          </a:xfrm>
          <a:prstGeom prst="rect">
            <a:avLst/>
          </a:prstGeom>
          <a:noFill/>
        </p:spPr>
        <p:txBody>
          <a:bodyPr wrap="square">
            <a:spAutoFit/>
          </a:bodyPr>
          <a:lstStyle/>
          <a:p>
            <a:r>
              <a:rPr lang="en-US" sz="1400" b="1" dirty="0">
                <a:solidFill>
                  <a:srgbClr val="FFC000"/>
                </a:solidFill>
                <a:latin typeface="Helvetica Neue"/>
              </a:rPr>
              <a:t>Key Findings:</a:t>
            </a:r>
          </a:p>
          <a:p>
            <a:pPr marL="285750" indent="-285750">
              <a:buFont typeface="Wingdings" panose="05000000000000000000" pitchFamily="2" charset="2"/>
              <a:buChar char="ü"/>
            </a:pPr>
            <a:endParaRPr lang="en-US" dirty="0">
              <a:latin typeface="Helvetica Neue"/>
            </a:endParaRPr>
          </a:p>
          <a:p>
            <a:pPr marL="285750" indent="-285750">
              <a:buFont typeface="Wingdings" panose="05000000000000000000" pitchFamily="2" charset="2"/>
              <a:buChar char="ü"/>
            </a:pPr>
            <a:r>
              <a:rPr lang="en-US" sz="1200" dirty="0">
                <a:latin typeface="Helvetica Neue"/>
              </a:rPr>
              <a:t>Top 2 countries with the maximum percentage renewable is Brazil and Canada . </a:t>
            </a:r>
            <a:r>
              <a:rPr lang="en-US" sz="1200" b="0" i="0" dirty="0">
                <a:solidFill>
                  <a:schemeClr val="tx1">
                    <a:lumMod val="95000"/>
                  </a:schemeClr>
                </a:solidFill>
                <a:effectLst/>
                <a:latin typeface="Helvetica Neue"/>
              </a:rPr>
              <a:t>This indicates the percentage of electricity production that comes from renewable sources </a:t>
            </a:r>
            <a:r>
              <a:rPr lang="en-US" sz="1200" dirty="0">
                <a:solidFill>
                  <a:schemeClr val="tx1">
                    <a:lumMod val="95000"/>
                  </a:schemeClr>
                </a:solidFill>
                <a:latin typeface="Helvetica Neue"/>
              </a:rPr>
              <a:t>are</a:t>
            </a:r>
            <a:r>
              <a:rPr lang="en-US" sz="1200" b="0" i="0" dirty="0">
                <a:solidFill>
                  <a:schemeClr val="tx1">
                    <a:lumMod val="95000"/>
                  </a:schemeClr>
                </a:solidFill>
                <a:effectLst/>
                <a:latin typeface="Helvetica Neue"/>
              </a:rPr>
              <a:t> highest in these countries</a:t>
            </a:r>
            <a:r>
              <a:rPr lang="en-US" sz="1200" dirty="0">
                <a:solidFill>
                  <a:schemeClr val="tx1">
                    <a:lumMod val="95000"/>
                  </a:schemeClr>
                </a:solidFill>
                <a:latin typeface="Helvetica Neue"/>
              </a:rPr>
              <a:t> which belongs </a:t>
            </a:r>
            <a:r>
              <a:rPr lang="en-US" sz="1200" dirty="0">
                <a:latin typeface="Helvetica Neue"/>
              </a:rPr>
              <a:t>North America and South America Continents</a:t>
            </a:r>
            <a:endParaRPr lang="en-US" sz="1200" b="0" i="0" dirty="0">
              <a:solidFill>
                <a:schemeClr val="tx1">
                  <a:lumMod val="95000"/>
                </a:schemeClr>
              </a:solidFill>
              <a:effectLst/>
              <a:latin typeface="Helvetica Neue"/>
            </a:endParaRPr>
          </a:p>
        </p:txBody>
      </p:sp>
    </p:spTree>
    <p:extLst>
      <p:ext uri="{BB962C8B-B14F-4D97-AF65-F5344CB8AC3E}">
        <p14:creationId xmlns:p14="http://schemas.microsoft.com/office/powerpoint/2010/main" val="2595660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107996"/>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6 : </a:t>
            </a:r>
            <a:r>
              <a:rPr lang="en-US" sz="1200" b="1" i="0" dirty="0">
                <a:solidFill>
                  <a:schemeClr val="accent2">
                    <a:lumMod val="20000"/>
                    <a:lumOff val="80000"/>
                  </a:schemeClr>
                </a:solidFill>
                <a:effectLst/>
                <a:latin typeface="Helvetica Neue"/>
              </a:rPr>
              <a:t>Create a new column that is the ratio of Self-Citations to Total Citations. What is the maximum value for this new column, and which country has the highest ratio? [NB: This function should return a tuple with the name of the country and the ratio.]</a:t>
            </a:r>
            <a:r>
              <a:rPr lang="en-US" sz="1200" b="1" i="0" u="none" strike="noStrike" dirty="0">
                <a:solidFill>
                  <a:schemeClr val="accent2">
                    <a:lumMod val="20000"/>
                    <a:lumOff val="80000"/>
                  </a:schemeClr>
                </a:solidFill>
                <a:effectLst/>
                <a:latin typeface="Helvetica Neue"/>
                <a:hlinkClick r:id="rId2">
                  <a:extLst>
                    <a:ext uri="{A12FA001-AC4F-418D-AE19-62706E023703}">
                      <ahyp:hlinkClr xmlns:ahyp="http://schemas.microsoft.com/office/drawing/2018/hyperlinkcolor" val="tx"/>
                    </a:ext>
                  </a:extLst>
                </a:hlinkClick>
              </a:rPr>
              <a:t>¶</a:t>
            </a:r>
            <a:endParaRPr lang="en-US" sz="1200" b="1" i="0" dirty="0">
              <a:solidFill>
                <a:schemeClr val="accent2">
                  <a:lumMod val="20000"/>
                  <a:lumOff val="80000"/>
                </a:schemeClr>
              </a:solidFill>
              <a:effectLst/>
              <a:latin typeface="Helvetica Neue"/>
            </a:endParaRPr>
          </a:p>
          <a:p>
            <a:endParaRPr lang="en-US" sz="1200" dirty="0">
              <a:solidFill>
                <a:schemeClr val="accent2">
                  <a:lumMod val="20000"/>
                  <a:lumOff val="80000"/>
                </a:schemeClr>
              </a:solidFill>
              <a:latin typeface="Helvetica Neue"/>
            </a:endParaRPr>
          </a:p>
          <a:p>
            <a:endParaRPr lang="en-US" sz="1200" i="0" dirty="0">
              <a:solidFill>
                <a:schemeClr val="accent2">
                  <a:lumMod val="20000"/>
                  <a:lumOff val="80000"/>
                </a:schemeClr>
              </a:solidFill>
              <a:effectLst/>
              <a:latin typeface="Helvetica Neue"/>
            </a:endParaRPr>
          </a:p>
          <a:p>
            <a:endParaRPr lang="en-CA" dirty="0">
              <a:solidFill>
                <a:schemeClr val="accent2">
                  <a:lumMod val="20000"/>
                  <a:lumOff val="80000"/>
                </a:schemeClr>
              </a:solidFill>
            </a:endParaRPr>
          </a:p>
        </p:txBody>
      </p:sp>
      <p:sp>
        <p:nvSpPr>
          <p:cNvPr id="6" name="TextBox 5">
            <a:extLst>
              <a:ext uri="{FF2B5EF4-FFF2-40B4-BE49-F238E27FC236}">
                <a16:creationId xmlns:a16="http://schemas.microsoft.com/office/drawing/2014/main" id="{6C503D60-397C-55E3-37E5-F8C5110548B4}"/>
              </a:ext>
            </a:extLst>
          </p:cNvPr>
          <p:cNvSpPr txBox="1"/>
          <p:nvPr/>
        </p:nvSpPr>
        <p:spPr>
          <a:xfrm>
            <a:off x="258618" y="3620655"/>
            <a:ext cx="11480800" cy="1323439"/>
          </a:xfrm>
          <a:prstGeom prst="rect">
            <a:avLst/>
          </a:prstGeom>
          <a:noFill/>
        </p:spPr>
        <p:txBody>
          <a:bodyPr wrap="square" rtlCol="0">
            <a:spAutoFit/>
          </a:bodyPr>
          <a:lstStyle/>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US" sz="1200" b="1" dirty="0">
              <a:solidFill>
                <a:schemeClr val="accent3">
                  <a:lumMod val="20000"/>
                  <a:lumOff val="80000"/>
                </a:schemeClr>
              </a:solidFill>
              <a:latin typeface="Helvetica Neue"/>
            </a:endParaRPr>
          </a:p>
          <a:p>
            <a:endParaRPr lang="en-US" sz="1200" b="1" i="0" dirty="0">
              <a:solidFill>
                <a:schemeClr val="accent3">
                  <a:lumMod val="20000"/>
                  <a:lumOff val="80000"/>
                </a:schemeClr>
              </a:solidFill>
              <a:effectLst/>
              <a:latin typeface="Helvetica Neue"/>
            </a:endParaRPr>
          </a:p>
          <a:p>
            <a:endParaRPr lang="en-CA" sz="1600" dirty="0">
              <a:solidFill>
                <a:srgbClr val="FFC000"/>
              </a:solidFill>
            </a:endParaRPr>
          </a:p>
          <a:p>
            <a:endParaRPr lang="en-CA" sz="1600" dirty="0">
              <a:solidFill>
                <a:srgbClr val="FFC000"/>
              </a:solidFill>
            </a:endParaRPr>
          </a:p>
        </p:txBody>
      </p:sp>
      <p:pic>
        <p:nvPicPr>
          <p:cNvPr id="7" name="Picture 6">
            <a:extLst>
              <a:ext uri="{FF2B5EF4-FFF2-40B4-BE49-F238E27FC236}">
                <a16:creationId xmlns:a16="http://schemas.microsoft.com/office/drawing/2014/main" id="{01EA53A2-38DE-FD85-3006-D5D40B5C7638}"/>
              </a:ext>
            </a:extLst>
          </p:cNvPr>
          <p:cNvPicPr>
            <a:picLocks noChangeAspect="1"/>
          </p:cNvPicPr>
          <p:nvPr/>
        </p:nvPicPr>
        <p:blipFill>
          <a:blip r:embed="rId3"/>
          <a:stretch>
            <a:fillRect/>
          </a:stretch>
        </p:blipFill>
        <p:spPr>
          <a:xfrm>
            <a:off x="7301561" y="2025302"/>
            <a:ext cx="4419983" cy="4235041"/>
          </a:xfrm>
          <a:prstGeom prst="rect">
            <a:avLst/>
          </a:prstGeom>
        </p:spPr>
      </p:pic>
      <p:sp>
        <p:nvSpPr>
          <p:cNvPr id="4" name="TextBox 3">
            <a:extLst>
              <a:ext uri="{FF2B5EF4-FFF2-40B4-BE49-F238E27FC236}">
                <a16:creationId xmlns:a16="http://schemas.microsoft.com/office/drawing/2014/main" id="{EFBB4ECC-EB37-FAF2-2D64-818B12488EC1}"/>
              </a:ext>
            </a:extLst>
          </p:cNvPr>
          <p:cNvSpPr txBox="1"/>
          <p:nvPr/>
        </p:nvSpPr>
        <p:spPr>
          <a:xfrm>
            <a:off x="389466" y="2025302"/>
            <a:ext cx="6231467" cy="1231106"/>
          </a:xfrm>
          <a:prstGeom prst="rect">
            <a:avLst/>
          </a:prstGeom>
          <a:noFill/>
        </p:spPr>
        <p:txBody>
          <a:bodyPr wrap="square" rtlCol="0">
            <a:spAutoFit/>
          </a:bodyPr>
          <a:lstStyle/>
          <a:p>
            <a:r>
              <a:rPr lang="en-US" sz="1400" b="1" i="0" dirty="0">
                <a:solidFill>
                  <a:srgbClr val="FFC000"/>
                </a:solidFill>
                <a:effectLst/>
                <a:latin typeface="Helvetica Neue"/>
              </a:rPr>
              <a:t>Key Findings:</a:t>
            </a:r>
          </a:p>
          <a:p>
            <a:endParaRPr lang="en-US" sz="1800" b="0" i="0" dirty="0">
              <a:effectLst/>
              <a:latin typeface="Helvetica Neue"/>
            </a:endParaRPr>
          </a:p>
          <a:p>
            <a:r>
              <a:rPr lang="en-US" sz="1200" b="0" i="0" dirty="0">
                <a:effectLst/>
                <a:latin typeface="Helvetica Neue"/>
              </a:rPr>
              <a:t>The country with the highest Citation ratio is China. The country cites maximum its own work as compared to all other countries</a:t>
            </a:r>
          </a:p>
          <a:p>
            <a:endParaRPr lang="en-CA" dirty="0"/>
          </a:p>
        </p:txBody>
      </p:sp>
    </p:spTree>
    <p:extLst>
      <p:ext uri="{BB962C8B-B14F-4D97-AF65-F5344CB8AC3E}">
        <p14:creationId xmlns:p14="http://schemas.microsoft.com/office/powerpoint/2010/main" val="3944439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{3D864726-C6E1-44C7-98C3-B4A309016B94}tf11665031_win32</Template>
  <TotalTime>4592</TotalTime>
  <Words>2165</Words>
  <Application>Microsoft Office PowerPoint</Application>
  <PresentationFormat>Widescreen</PresentationFormat>
  <Paragraphs>169</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Arial Nova</vt:lpstr>
      <vt:lpstr>Arial Nova Light</vt:lpstr>
      <vt:lpstr>Bernard MT Condensed</vt:lpstr>
      <vt:lpstr>Calibri</vt:lpstr>
      <vt:lpstr>Helvetica Neue</vt:lpstr>
      <vt:lpstr>Söhne</vt:lpstr>
      <vt:lpstr>Wingdings</vt:lpstr>
      <vt:lpstr>Wingdings 2</vt:lpstr>
      <vt:lpstr>SlateVTI</vt:lpstr>
      <vt:lpstr>          Python for Data        Analytics-        Project    (Submission Date – 08th Jan 2024)                                      Bindiya Singh                                          </vt:lpstr>
      <vt:lpstr>Title   Data analysis on a merged dataset after cleaning</vt:lpstr>
      <vt:lpstr>Description of Datasets and  Variables in the project</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Conclusion  In conclusion, the findings contribute to a deeper understanding of the direct and indirect relationships between population, energy supply, and renewable rates contributing to further optimizing the energy structure of each country.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Data Analytics- Project                 By -Maya Babu                                           -Bindiya Singh  (Submission Date – 09th Jan 2024)</dc:title>
  <dc:creator>Bindiya Singh</dc:creator>
  <cp:lastModifiedBy>Bindiya Singh</cp:lastModifiedBy>
  <cp:revision>125</cp:revision>
  <dcterms:created xsi:type="dcterms:W3CDTF">2023-12-28T17:16:34Z</dcterms:created>
  <dcterms:modified xsi:type="dcterms:W3CDTF">2024-07-12T19:18:28Z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